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8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</p:sldIdLst>
  <p:sldSz cx="12192000" cy="6858000"/>
  <p:notesSz cx="6858000" cy="9144000"/>
  <p:custDataLst>
    <p:tags r:id="rId20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99"/>
    <a:srgbClr val="99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834" y="-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66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F8407-39EF-4EE9-8FD1-D343952B94ED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ADCCD-8555-4E34-A32D-97084971A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ADCCD-8555-4E34-A32D-97084971A06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0C84A-596E-422A-B638-A113EC4EFA69}" type="datetimeFigureOut">
              <a:rPr lang="ru-RU"/>
              <a:pPr>
                <a:defRPr/>
              </a:pPr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B4F5A-0C33-4028-A715-4EEBF0B84B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12591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79B6C-35FC-44C9-BB7E-724FC56363E1}" type="datetimeFigureOut">
              <a:rPr lang="ru-RU"/>
              <a:pPr>
                <a:defRPr/>
              </a:pPr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16039-01D4-4B28-8AD9-99C3C27F60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256001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2E5BF-6288-47C5-8458-CD64662A3F42}" type="datetimeFigureOut">
              <a:rPr lang="ru-RU"/>
              <a:pPr>
                <a:defRPr/>
              </a:pPr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6A6E3-0BAE-47BC-8A75-93FBE681E4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09792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3C7DA-0A44-4D36-88B1-E35884E251D9}" type="datetimeFigureOut">
              <a:rPr lang="ru-RU"/>
              <a:pPr>
                <a:defRPr/>
              </a:pPr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B7AB5-8305-4CBF-8405-75371CBC9D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641841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5AC39-4A69-4E81-AD64-AE438EB7251B}" type="datetimeFigureOut">
              <a:rPr lang="ru-RU"/>
              <a:pPr>
                <a:defRPr/>
              </a:pPr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F4195-5AAA-444A-9AAC-8191C80C6F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8004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222EC-5A2E-4E9C-BD2C-2BE8EB0D8852}" type="datetimeFigureOut">
              <a:rPr lang="ru-RU"/>
              <a:pPr>
                <a:defRPr/>
              </a:pPr>
              <a:t>10.05.2022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94812-D8CA-44BF-86BE-07B1EB85F5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41639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80E77-7921-41D3-BEC5-4E02DB998F10}" type="datetimeFigureOut">
              <a:rPr lang="ru-RU"/>
              <a:pPr>
                <a:defRPr/>
              </a:pPr>
              <a:t>10.05.2022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71AE6-CEF8-48D3-89A7-F03C32F2F5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667373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19189-E772-4126-9AEC-52EAA2CA6A7A}" type="datetimeFigureOut">
              <a:rPr lang="ru-RU"/>
              <a:pPr>
                <a:defRPr/>
              </a:pPr>
              <a:t>10.05.2022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B5E87-92D6-4BF0-AA1B-1CF792E07A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07790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02A52-C391-4412-8253-A1578F238018}" type="datetimeFigureOut">
              <a:rPr lang="ru-RU"/>
              <a:pPr>
                <a:defRPr/>
              </a:pPr>
              <a:t>10.05.2022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E25ED-F316-47AA-B52B-CE30981CFF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34831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48DB-28EC-4612-8E9A-3FEC809F641B}" type="datetimeFigureOut">
              <a:rPr lang="ru-RU"/>
              <a:pPr>
                <a:defRPr/>
              </a:pPr>
              <a:t>10.05.2022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4268F-94C6-4E14-B624-25DACA0190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364513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59D76-33B5-44D2-A310-09F30AB45B48}" type="datetimeFigureOut">
              <a:rPr lang="ru-RU"/>
              <a:pPr>
                <a:defRPr/>
              </a:pPr>
              <a:t>10.05.2022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4A1C7-7EC1-441B-95C2-547E57471C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76961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A6B90E-5E1C-4AB3-BB4E-325576E581F4}" type="datetimeFigureOut">
              <a:rPr lang="ru-RU"/>
              <a:pPr>
                <a:defRPr/>
              </a:pPr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ABD460A-FA4F-4128-883E-1A146F35990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2.wav"/><Relationship Id="rId3" Type="http://schemas.openxmlformats.org/officeDocument/2006/relationships/audio" Target="../media/audio17.wav"/><Relationship Id="rId7" Type="http://schemas.openxmlformats.org/officeDocument/2006/relationships/audio" Target="../media/audio21.wav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0.wav"/><Relationship Id="rId5" Type="http://schemas.openxmlformats.org/officeDocument/2006/relationships/audio" Target="../media/audio19.wav"/><Relationship Id="rId4" Type="http://schemas.openxmlformats.org/officeDocument/2006/relationships/audio" Target="../media/audio18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2.wav"/><Relationship Id="rId3" Type="http://schemas.openxmlformats.org/officeDocument/2006/relationships/audio" Target="../media/audio17.wav"/><Relationship Id="rId7" Type="http://schemas.openxmlformats.org/officeDocument/2006/relationships/audio" Target="../media/audio21.wav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0.wav"/><Relationship Id="rId5" Type="http://schemas.openxmlformats.org/officeDocument/2006/relationships/audio" Target="../media/audio19.wav"/><Relationship Id="rId10" Type="http://schemas.openxmlformats.org/officeDocument/2006/relationships/audio" Target="../media/audio24.wav"/><Relationship Id="rId4" Type="http://schemas.openxmlformats.org/officeDocument/2006/relationships/audio" Target="../media/audio18.wav"/><Relationship Id="rId9" Type="http://schemas.openxmlformats.org/officeDocument/2006/relationships/audio" Target="../media/audio2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4.wav"/><Relationship Id="rId5" Type="http://schemas.openxmlformats.org/officeDocument/2006/relationships/audio" Target="../media/audio23.wav"/><Relationship Id="rId4" Type="http://schemas.openxmlformats.org/officeDocument/2006/relationships/audio" Target="../media/audio18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0.wav"/><Relationship Id="rId7" Type="http://schemas.openxmlformats.org/officeDocument/2006/relationships/hyperlink" Target="can2-.wav" TargetMode="External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5.wav"/><Relationship Id="rId5" Type="http://schemas.openxmlformats.org/officeDocument/2006/relationships/audio" Target="../media/audio22.wav"/><Relationship Id="rId4" Type="http://schemas.openxmlformats.org/officeDocument/2006/relationships/audio" Target="../media/audio2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1.wav"/><Relationship Id="rId3" Type="http://schemas.openxmlformats.org/officeDocument/2006/relationships/audio" Target="../media/audio26.wav"/><Relationship Id="rId7" Type="http://schemas.openxmlformats.org/officeDocument/2006/relationships/audio" Target="../media/audio30.wav"/><Relationship Id="rId2" Type="http://schemas.openxmlformats.org/officeDocument/2006/relationships/audio" Target="../media/audio25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9.wav"/><Relationship Id="rId5" Type="http://schemas.openxmlformats.org/officeDocument/2006/relationships/audio" Target="../media/audio28.wav"/><Relationship Id="rId4" Type="http://schemas.openxmlformats.org/officeDocument/2006/relationships/audio" Target="../media/audio27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31.wav"/><Relationship Id="rId3" Type="http://schemas.openxmlformats.org/officeDocument/2006/relationships/audio" Target="../media/audio26.wav"/><Relationship Id="rId7" Type="http://schemas.openxmlformats.org/officeDocument/2006/relationships/audio" Target="../media/audio30.wav"/><Relationship Id="rId2" Type="http://schemas.openxmlformats.org/officeDocument/2006/relationships/audio" Target="../media/audio25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9.wav"/><Relationship Id="rId5" Type="http://schemas.openxmlformats.org/officeDocument/2006/relationships/audio" Target="../media/audio28.wav"/><Relationship Id="rId4" Type="http://schemas.openxmlformats.org/officeDocument/2006/relationships/audio" Target="../media/audio27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6.wav"/><Relationship Id="rId2" Type="http://schemas.openxmlformats.org/officeDocument/2006/relationships/audio" Target="../media/audio25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8.wav"/><Relationship Id="rId4" Type="http://schemas.openxmlformats.org/officeDocument/2006/relationships/audio" Target="../media/audio27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0.wav"/><Relationship Id="rId2" Type="http://schemas.openxmlformats.org/officeDocument/2006/relationships/audio" Target="../media/audio29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7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4.wav"/><Relationship Id="rId3" Type="http://schemas.openxmlformats.org/officeDocument/2006/relationships/audio" Target="../media/audio9.wav"/><Relationship Id="rId7" Type="http://schemas.openxmlformats.org/officeDocument/2006/relationships/audio" Target="../media/audio1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2.wav"/><Relationship Id="rId5" Type="http://schemas.openxmlformats.org/officeDocument/2006/relationships/audio" Target="../media/audio11.wav"/><Relationship Id="rId4" Type="http://schemas.openxmlformats.org/officeDocument/2006/relationships/audio" Target="../media/audio10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4.wav"/><Relationship Id="rId3" Type="http://schemas.openxmlformats.org/officeDocument/2006/relationships/audio" Target="../media/audio9.wav"/><Relationship Id="rId7" Type="http://schemas.openxmlformats.org/officeDocument/2006/relationships/audio" Target="../media/audio1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2.wav"/><Relationship Id="rId5" Type="http://schemas.openxmlformats.org/officeDocument/2006/relationships/audio" Target="../media/audio11.wav"/><Relationship Id="rId10" Type="http://schemas.openxmlformats.org/officeDocument/2006/relationships/hyperlink" Target="can2-.wav" TargetMode="External"/><Relationship Id="rId4" Type="http://schemas.openxmlformats.org/officeDocument/2006/relationships/audio" Target="../media/audio10.wav"/><Relationship Id="rId9" Type="http://schemas.openxmlformats.org/officeDocument/2006/relationships/audio" Target="../media/audio15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hyperlink" Target="can2-.wav" TargetMode="External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5.wav"/><Relationship Id="rId5" Type="http://schemas.openxmlformats.org/officeDocument/2006/relationships/audio" Target="../media/audio11.wav"/><Relationship Id="rId4" Type="http://schemas.openxmlformats.org/officeDocument/2006/relationships/audio" Target="../media/audio10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13"/>
          <p:cNvSpPr>
            <a:spLocks noChangeArrowheads="1"/>
          </p:cNvSpPr>
          <p:nvPr/>
        </p:nvSpPr>
        <p:spPr bwMode="auto">
          <a:xfrm>
            <a:off x="0" y="1285860"/>
            <a:ext cx="121920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8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Основные формы </a:t>
            </a:r>
            <a:r>
              <a:rPr lang="ru-RU" altLang="ru-RU" sz="72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важнейших немецких сильных глаголо</a:t>
            </a:r>
            <a:r>
              <a:rPr lang="ru-RU" altLang="ru-RU" sz="72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в</a:t>
            </a:r>
            <a:endParaRPr lang="ru-RU" altLang="ru-RU" sz="72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11197662" y="0"/>
            <a:ext cx="994338" cy="509290"/>
          </a:xfrm>
          <a:prstGeom prst="rightArrow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5" name="Прямоугольник 11"/>
          <p:cNvSpPr>
            <a:spLocks noChangeArrowheads="1"/>
          </p:cNvSpPr>
          <p:nvPr/>
        </p:nvSpPr>
        <p:spPr bwMode="auto">
          <a:xfrm>
            <a:off x="0" y="5572140"/>
            <a:ext cx="1219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i="1" dirty="0" err="1" smtClean="0">
                <a:solidFill>
                  <a:srgbClr val="006600"/>
                </a:solidFill>
                <a:cs typeface="Arial" charset="0"/>
              </a:rPr>
              <a:t>Хмеленок</a:t>
            </a:r>
            <a:r>
              <a:rPr lang="ru-RU" sz="4400" b="1" i="1" dirty="0" smtClean="0">
                <a:solidFill>
                  <a:srgbClr val="006600"/>
                </a:solidFill>
                <a:cs typeface="Arial" charset="0"/>
              </a:rPr>
              <a:t> </a:t>
            </a:r>
            <a:r>
              <a:rPr lang="ru-RU" sz="4400" b="1" i="1" dirty="0">
                <a:solidFill>
                  <a:srgbClr val="006600"/>
                </a:solidFill>
                <a:cs typeface="Arial" charset="0"/>
              </a:rPr>
              <a:t>Николай Павлович</a:t>
            </a:r>
            <a:endParaRPr lang="ru-RU" sz="44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>
            <a:hlinkClick r:id="" action="ppaction://noaction">
              <a:snd r:embed="rId2" name="Trinken – trank – getrunken.wav"/>
            </a:hlinkClick>
          </p:cNvPr>
          <p:cNvSpPr txBox="1">
            <a:spLocks/>
          </p:cNvSpPr>
          <p:nvPr/>
        </p:nvSpPr>
        <p:spPr bwMode="auto">
          <a:xfrm>
            <a:off x="0" y="0"/>
            <a:ext cx="12192000" cy="87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trinken — trank —</a:t>
            </a:r>
            <a:r>
              <a:rPr lang="ru-RU" sz="5400" b="1" i="1" dirty="0" smtClean="0">
                <a:solidFill>
                  <a:srgbClr val="003399"/>
                </a:solidFill>
              </a:rPr>
              <a:t> </a:t>
            </a:r>
            <a:r>
              <a:rPr lang="de-DE" sz="5400" b="1" i="1" dirty="0" smtClean="0">
                <a:solidFill>
                  <a:srgbClr val="003399"/>
                </a:solidFill>
              </a:rPr>
              <a:t>getrunken</a:t>
            </a:r>
            <a:endParaRPr lang="ru-RU" sz="5400" b="1" i="1" dirty="0">
              <a:solidFill>
                <a:srgbClr val="003399"/>
              </a:solidFill>
            </a:endParaRPr>
          </a:p>
        </p:txBody>
      </p:sp>
      <p:sp>
        <p:nvSpPr>
          <p:cNvPr id="11" name="Объект 2">
            <a:hlinkClick r:id="" action="ppaction://noaction">
              <a:snd r:embed="rId3" name="Haben – hatte – gehabt.wav"/>
            </a:hlinkClick>
          </p:cNvPr>
          <p:cNvSpPr txBox="1">
            <a:spLocks/>
          </p:cNvSpPr>
          <p:nvPr/>
        </p:nvSpPr>
        <p:spPr bwMode="auto">
          <a:xfrm>
            <a:off x="0" y="857232"/>
            <a:ext cx="12192000" cy="8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haben — hatte — gehabt</a:t>
            </a:r>
            <a:endParaRPr lang="ru-RU" sz="5400" b="1" i="1" dirty="0">
              <a:solidFill>
                <a:srgbClr val="003399"/>
              </a:solidFill>
            </a:endParaRPr>
          </a:p>
        </p:txBody>
      </p:sp>
      <p:sp>
        <p:nvSpPr>
          <p:cNvPr id="13" name="Объект 2">
            <a:hlinkClick r:id="" action="ppaction://noaction">
              <a:snd r:embed="rId4" name="Laufen – lief – ist gelaufen.wav"/>
            </a:hlinkClick>
          </p:cNvPr>
          <p:cNvSpPr txBox="1">
            <a:spLocks/>
          </p:cNvSpPr>
          <p:nvPr/>
        </p:nvSpPr>
        <p:spPr bwMode="auto">
          <a:xfrm>
            <a:off x="0" y="1857364"/>
            <a:ext cx="12192000" cy="83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laufen — lief — gelaufen</a:t>
            </a:r>
            <a:endParaRPr lang="ru-RU" sz="5400" b="1" i="1" dirty="0">
              <a:solidFill>
                <a:srgbClr val="003399"/>
              </a:solidFill>
            </a:endParaRPr>
          </a:p>
        </p:txBody>
      </p:sp>
      <p:sp>
        <p:nvSpPr>
          <p:cNvPr id="8" name="Объект 2">
            <a:hlinkClick r:id="" action="ppaction://noaction">
              <a:snd r:embed="rId5" name="Fahren – fuhr – ist gefahren.wav"/>
            </a:hlinkClick>
          </p:cNvPr>
          <p:cNvSpPr txBox="1">
            <a:spLocks/>
          </p:cNvSpPr>
          <p:nvPr/>
        </p:nvSpPr>
        <p:spPr bwMode="auto">
          <a:xfrm>
            <a:off x="0" y="2714620"/>
            <a:ext cx="12192000" cy="87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fahren — fuhr — gefahren</a:t>
            </a:r>
            <a:endParaRPr lang="ru-RU" sz="5400" b="1" i="1" dirty="0">
              <a:solidFill>
                <a:srgbClr val="003399"/>
              </a:solidFill>
            </a:endParaRPr>
          </a:p>
        </p:txBody>
      </p:sp>
      <p:sp>
        <p:nvSpPr>
          <p:cNvPr id="14" name="Объект 2">
            <a:hlinkClick r:id="" action="ppaction://noaction">
              <a:snd r:embed="rId6" name="Sein – war – ist gewesen.wav"/>
            </a:hlinkClick>
          </p:cNvPr>
          <p:cNvSpPr txBox="1">
            <a:spLocks/>
          </p:cNvSpPr>
          <p:nvPr/>
        </p:nvSpPr>
        <p:spPr bwMode="auto">
          <a:xfrm>
            <a:off x="0" y="3714752"/>
            <a:ext cx="12192000" cy="9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sein — war — gewesen</a:t>
            </a:r>
            <a:endParaRPr lang="ru-RU" sz="5400" b="1" i="1" dirty="0">
              <a:solidFill>
                <a:srgbClr val="003399"/>
              </a:solidFill>
            </a:endParaRPr>
          </a:p>
        </p:txBody>
      </p:sp>
      <p:sp>
        <p:nvSpPr>
          <p:cNvPr id="15" name="Объект 2">
            <a:hlinkClick r:id="" action="ppaction://noaction">
              <a:snd r:embed="rId8" name="verbringen - verbrachte.wav"/>
            </a:hlinkClick>
          </p:cNvPr>
          <p:cNvSpPr txBox="1">
            <a:spLocks/>
          </p:cNvSpPr>
          <p:nvPr/>
        </p:nvSpPr>
        <p:spPr bwMode="auto">
          <a:xfrm>
            <a:off x="0" y="5643578"/>
            <a:ext cx="121920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verbringen </a:t>
            </a:r>
            <a:r>
              <a:rPr lang="ru-RU" sz="5400" b="1" i="1" dirty="0" smtClean="0">
                <a:solidFill>
                  <a:srgbClr val="003399"/>
                </a:solidFill>
              </a:rPr>
              <a:t>-</a:t>
            </a:r>
            <a:r>
              <a:rPr lang="de-DE" sz="5400" b="1" i="1" dirty="0" smtClean="0">
                <a:solidFill>
                  <a:srgbClr val="003399"/>
                </a:solidFill>
              </a:rPr>
              <a:t> verbrachte </a:t>
            </a:r>
            <a:r>
              <a:rPr lang="ru-RU" sz="5400" b="1" i="1" dirty="0" smtClean="0">
                <a:solidFill>
                  <a:srgbClr val="003399"/>
                </a:solidFill>
              </a:rPr>
              <a:t>-</a:t>
            </a:r>
            <a:r>
              <a:rPr lang="de-DE" sz="5400" b="1" i="1" dirty="0" smtClean="0">
                <a:solidFill>
                  <a:srgbClr val="003399"/>
                </a:solidFill>
              </a:rPr>
              <a:t> verbracht</a:t>
            </a:r>
            <a:endParaRPr lang="ru-RU" sz="5400" b="1" i="1" dirty="0">
              <a:solidFill>
                <a:srgbClr val="003399"/>
              </a:solidFill>
            </a:endParaRPr>
          </a:p>
        </p:txBody>
      </p:sp>
      <p:sp>
        <p:nvSpPr>
          <p:cNvPr id="10" name="Объект 2">
            <a:hlinkClick r:id="" action="ppaction://noaction">
              <a:snd r:embed="rId7" name="Bringen – brachte – gebracht.wav"/>
            </a:hlinkClick>
          </p:cNvPr>
          <p:cNvSpPr txBox="1">
            <a:spLocks/>
          </p:cNvSpPr>
          <p:nvPr/>
        </p:nvSpPr>
        <p:spPr bwMode="auto">
          <a:xfrm>
            <a:off x="0" y="4714884"/>
            <a:ext cx="12192000" cy="9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bringen — brachte — gebracht</a:t>
            </a:r>
            <a:endParaRPr lang="ru-RU" sz="5400" b="1" i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inken – trank – getrunk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ben – hatte – gehab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ufen – lief – ist gelauf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hren – fuhr – ist gefahr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ein – war – ist gewes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ingen – brachte – gebrac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erbringen - verbrach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8" grpId="0"/>
      <p:bldP spid="14" grpId="0"/>
      <p:bldP spid="15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/>
          </p:cNvSpPr>
          <p:nvPr/>
        </p:nvSpPr>
        <p:spPr bwMode="auto">
          <a:xfrm>
            <a:off x="0" y="0"/>
            <a:ext cx="3809984" cy="87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FF0000"/>
                </a:solidFill>
              </a:rPr>
              <a:t>trinken —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0" y="785794"/>
            <a:ext cx="3809984" cy="8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FF0000"/>
                </a:solidFill>
              </a:rPr>
              <a:t>haben —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-1" y="1643050"/>
            <a:ext cx="3892215" cy="83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FF0000"/>
                </a:solidFill>
              </a:rPr>
              <a:t>laufen —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-1" y="2571744"/>
            <a:ext cx="3892215" cy="87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FF0000"/>
                </a:solidFill>
              </a:rPr>
              <a:t>fahren —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0" y="3500438"/>
            <a:ext cx="3809984" cy="9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FF0000"/>
                </a:solidFill>
              </a:rPr>
              <a:t>sein —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0" y="5577818"/>
            <a:ext cx="423861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FF0000"/>
                </a:solidFill>
              </a:rPr>
              <a:t>verbringen </a:t>
            </a:r>
            <a:r>
              <a:rPr lang="ru-RU" sz="5400" b="1" i="1" dirty="0" smtClean="0">
                <a:solidFill>
                  <a:srgbClr val="FF0000"/>
                </a:solidFill>
              </a:rPr>
              <a:t>-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Объект 2">
            <a:hlinkClick r:id="" action="ppaction://noaction">
              <a:snd r:embed="rId9" name="learn-.wav"/>
            </a:hlinkClick>
          </p:cNvPr>
          <p:cNvSpPr txBox="1">
            <a:spLocks/>
          </p:cNvSpPr>
          <p:nvPr/>
        </p:nvSpPr>
        <p:spPr bwMode="auto">
          <a:xfrm>
            <a:off x="4024298" y="0"/>
            <a:ext cx="8167702" cy="87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trank —</a:t>
            </a:r>
            <a:r>
              <a:rPr lang="ru-RU" sz="5400" b="1" i="1" dirty="0" smtClean="0">
                <a:solidFill>
                  <a:srgbClr val="003399"/>
                </a:solidFill>
              </a:rPr>
              <a:t> </a:t>
            </a:r>
            <a:r>
              <a:rPr lang="de-DE" sz="5400" b="1" i="1" dirty="0" smtClean="0">
                <a:solidFill>
                  <a:srgbClr val="003399"/>
                </a:solidFill>
              </a:rPr>
              <a:t>getrunken</a:t>
            </a:r>
            <a:endParaRPr lang="ru-RU" sz="5400" b="1" dirty="0">
              <a:ln w="1905"/>
              <a:solidFill>
                <a:srgbClr val="00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Объект 2">
            <a:hlinkClick r:id="" action="ppaction://noaction">
              <a:snd r:embed="rId10" name="eat--.wav"/>
            </a:hlinkClick>
          </p:cNvPr>
          <p:cNvSpPr txBox="1">
            <a:spLocks/>
          </p:cNvSpPr>
          <p:nvPr/>
        </p:nvSpPr>
        <p:spPr bwMode="auto">
          <a:xfrm>
            <a:off x="4095736" y="857232"/>
            <a:ext cx="8096264" cy="8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hatte — gehabt</a:t>
            </a:r>
            <a:endParaRPr lang="ru-RU" sz="5400" b="1" dirty="0">
              <a:ln w="1905"/>
              <a:solidFill>
                <a:srgbClr val="00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 bwMode="auto">
          <a:xfrm>
            <a:off x="4095736" y="1714488"/>
            <a:ext cx="809626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lief — gelaufen</a:t>
            </a:r>
            <a:endParaRPr lang="ru-RU" sz="5400" b="1" dirty="0">
              <a:ln w="1905"/>
              <a:solidFill>
                <a:srgbClr val="00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 bwMode="auto">
          <a:xfrm>
            <a:off x="4095736" y="2571745"/>
            <a:ext cx="809626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fuhr — gefahren</a:t>
            </a:r>
            <a:endParaRPr lang="ru-RU" sz="5400" b="1" dirty="0">
              <a:ln w="1905"/>
              <a:solidFill>
                <a:srgbClr val="00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 bwMode="auto">
          <a:xfrm>
            <a:off x="4167174" y="3500438"/>
            <a:ext cx="8024826" cy="8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war — gewesen</a:t>
            </a:r>
            <a:endParaRPr lang="ru-RU" sz="5400" b="1" dirty="0">
              <a:ln w="1905"/>
              <a:solidFill>
                <a:srgbClr val="00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 bwMode="auto">
          <a:xfrm>
            <a:off x="-1" y="4546828"/>
            <a:ext cx="393875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FF0000"/>
                </a:solidFill>
              </a:rPr>
              <a:t>bringen —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Объект 2"/>
          <p:cNvSpPr txBox="1">
            <a:spLocks/>
          </p:cNvSpPr>
          <p:nvPr/>
        </p:nvSpPr>
        <p:spPr bwMode="auto">
          <a:xfrm>
            <a:off x="4167174" y="4475390"/>
            <a:ext cx="8024826" cy="97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brachte — gebracht</a:t>
            </a:r>
            <a:endParaRPr lang="ru-RU" sz="5400" b="1" dirty="0">
              <a:ln w="1905"/>
              <a:solidFill>
                <a:srgbClr val="00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 bwMode="auto">
          <a:xfrm>
            <a:off x="4167174" y="5506380"/>
            <a:ext cx="8024826" cy="97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verbrachte </a:t>
            </a:r>
            <a:r>
              <a:rPr lang="ru-RU" sz="5400" b="1" i="1" dirty="0" smtClean="0">
                <a:solidFill>
                  <a:srgbClr val="003399"/>
                </a:solidFill>
              </a:rPr>
              <a:t>-</a:t>
            </a:r>
            <a:r>
              <a:rPr lang="de-DE" sz="5400" b="1" i="1" dirty="0" smtClean="0">
                <a:solidFill>
                  <a:srgbClr val="003399"/>
                </a:solidFill>
              </a:rPr>
              <a:t> verbracht</a:t>
            </a:r>
            <a:endParaRPr lang="ru-RU" sz="5400" b="1" dirty="0">
              <a:ln w="1905"/>
              <a:solidFill>
                <a:srgbClr val="00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Стрелка вправо 19">
            <a:hlinkClick r:id="" action="ppaction://hlinkshowjump?jump=nextslide"/>
          </p:cNvPr>
          <p:cNvSpPr/>
          <p:nvPr/>
        </p:nvSpPr>
        <p:spPr>
          <a:xfrm>
            <a:off x="11197662" y="0"/>
            <a:ext cx="994338" cy="509290"/>
          </a:xfrm>
          <a:prstGeom prst="rightArrow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inken – trank – getrunk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ben – hatte – gehab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ufen – lief – ist gelauf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hren – fuhr – ist gefahr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ein – war – ist gewes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ingen – brachte – gebrac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erbringen - verbrach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11624" y="2"/>
            <a:ext cx="626469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пить</a:t>
            </a: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" name="Объект 2">
            <a:hlinkClick r:id="" action="ppaction://noaction">
              <a:snd r:embed="rId5" name="learn-.wav"/>
            </a:hlinkClick>
          </p:cNvPr>
          <p:cNvSpPr txBox="1">
            <a:spLocks/>
          </p:cNvSpPr>
          <p:nvPr/>
        </p:nvSpPr>
        <p:spPr bwMode="auto">
          <a:xfrm>
            <a:off x="0" y="1052738"/>
            <a:ext cx="12192000" cy="87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6000" b="1" i="1" dirty="0" smtClean="0">
                <a:solidFill>
                  <a:srgbClr val="003399"/>
                </a:solidFill>
              </a:rPr>
              <a:t>trinken — trank —</a:t>
            </a:r>
            <a:r>
              <a:rPr lang="ru-RU" sz="6000" b="1" i="1" dirty="0" smtClean="0">
                <a:solidFill>
                  <a:srgbClr val="003399"/>
                </a:solidFill>
              </a:rPr>
              <a:t> </a:t>
            </a:r>
            <a:r>
              <a:rPr lang="de-DE" sz="6000" b="1" i="1" dirty="0" smtClean="0">
                <a:solidFill>
                  <a:srgbClr val="003399"/>
                </a:solidFill>
              </a:rPr>
              <a:t>getrunken</a:t>
            </a:r>
            <a:endParaRPr lang="ru-RU" sz="6000" b="1" i="1" dirty="0">
              <a:solidFill>
                <a:srgbClr val="00339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0" y="2214555"/>
            <a:ext cx="91440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иметь</a:t>
            </a: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" name="Объект 2">
            <a:hlinkClick r:id="" action="ppaction://noaction">
              <a:snd r:embed="rId6" name="eat--.wav"/>
            </a:hlinkClick>
          </p:cNvPr>
          <p:cNvSpPr txBox="1">
            <a:spLocks/>
          </p:cNvSpPr>
          <p:nvPr/>
        </p:nvSpPr>
        <p:spPr bwMode="auto">
          <a:xfrm>
            <a:off x="0" y="3429000"/>
            <a:ext cx="12192000" cy="8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6000" b="1" i="1" dirty="0" smtClean="0">
                <a:solidFill>
                  <a:srgbClr val="003399"/>
                </a:solidFill>
              </a:rPr>
              <a:t>haben — hatte — gehabt</a:t>
            </a:r>
            <a:endParaRPr lang="ru-RU" sz="6000" b="1" i="1" dirty="0">
              <a:solidFill>
                <a:srgbClr val="00339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0" y="4468838"/>
            <a:ext cx="91440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бежать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0" y="5521574"/>
            <a:ext cx="12192000" cy="90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6000" b="1" i="1" dirty="0" smtClean="0">
                <a:solidFill>
                  <a:srgbClr val="003399"/>
                </a:solidFill>
              </a:rPr>
              <a:t>laufen — lief — gelaufen</a:t>
            </a:r>
            <a:endParaRPr lang="ru-RU" sz="6000" b="1" i="1" dirty="0">
              <a:solidFill>
                <a:srgbClr val="003399"/>
              </a:solidFill>
            </a:endParaRPr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11197662" y="0"/>
            <a:ext cx="994338" cy="509290"/>
          </a:xfrm>
          <a:prstGeom prst="rightArrow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inken – trank – getrunk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ben – hatte – gehab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ufen – lief – ist gelauf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24000" y="0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ехать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0" y="857232"/>
            <a:ext cx="121920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fahren — fuhr — gefahren</a:t>
            </a:r>
            <a:endParaRPr lang="ru-RU" sz="5400" b="1" i="1" dirty="0">
              <a:solidFill>
                <a:srgbClr val="00339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66844" y="1643050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быть</a:t>
            </a:r>
          </a:p>
        </p:txBody>
      </p:sp>
      <p:sp>
        <p:nvSpPr>
          <p:cNvPr id="11" name="Объект 2">
            <a:hlinkClick r:id="rId7" action="ppaction://hlinkfile">
              <a:snd r:embed="rId6" name="can2-.wav"/>
            </a:hlinkClick>
          </p:cNvPr>
          <p:cNvSpPr txBox="1">
            <a:spLocks/>
          </p:cNvSpPr>
          <p:nvPr/>
        </p:nvSpPr>
        <p:spPr bwMode="auto">
          <a:xfrm>
            <a:off x="0" y="2571744"/>
            <a:ext cx="12192000" cy="8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sein — war — gewesen</a:t>
            </a:r>
            <a:endParaRPr lang="ru-RU" sz="5400" b="1" i="1" dirty="0">
              <a:solidFill>
                <a:srgbClr val="00339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52530" y="3286124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приносить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0" y="4214818"/>
            <a:ext cx="11953916" cy="97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bringen — brachte — gebracht</a:t>
            </a:r>
            <a:endParaRPr lang="ru-RU" sz="5400" b="1" i="1" dirty="0">
              <a:solidFill>
                <a:srgbClr val="00339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52530" y="4950045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проводить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0" y="5878739"/>
            <a:ext cx="12192000" cy="97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verbringen </a:t>
            </a:r>
            <a:r>
              <a:rPr lang="ru-RU" sz="5400" b="1" i="1" dirty="0" smtClean="0">
                <a:solidFill>
                  <a:srgbClr val="003399"/>
                </a:solidFill>
              </a:rPr>
              <a:t>-</a:t>
            </a:r>
            <a:r>
              <a:rPr lang="de-DE" sz="5400" b="1" i="1" dirty="0" smtClean="0">
                <a:solidFill>
                  <a:srgbClr val="003399"/>
                </a:solidFill>
              </a:rPr>
              <a:t> verbrachte </a:t>
            </a:r>
            <a:r>
              <a:rPr lang="ru-RU" sz="5400" b="1" i="1" dirty="0" smtClean="0">
                <a:solidFill>
                  <a:srgbClr val="003399"/>
                </a:solidFill>
              </a:rPr>
              <a:t>-</a:t>
            </a:r>
            <a:r>
              <a:rPr lang="de-DE" sz="5400" b="1" i="1" dirty="0" smtClean="0">
                <a:solidFill>
                  <a:srgbClr val="003399"/>
                </a:solidFill>
              </a:rPr>
              <a:t> verbracht</a:t>
            </a:r>
            <a:endParaRPr lang="ru-RU" sz="5400" b="1" i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hren – fuhr – ist gefahr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ein – war – ist gewes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ingen – brachte – gebrac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erbringen - verbrach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>
            <a:hlinkClick r:id="" action="ppaction://noaction">
              <a:snd r:embed="rId2" name="Denken – dachte – gedacht.wav"/>
            </a:hlinkClick>
          </p:cNvPr>
          <p:cNvSpPr txBox="1">
            <a:spLocks/>
          </p:cNvSpPr>
          <p:nvPr/>
        </p:nvSpPr>
        <p:spPr bwMode="auto">
          <a:xfrm>
            <a:off x="0" y="0"/>
            <a:ext cx="12192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denken — dachte —</a:t>
            </a:r>
            <a:r>
              <a:rPr lang="ru-RU" sz="5400" dirty="0" smtClean="0"/>
              <a:t> </a:t>
            </a:r>
            <a:r>
              <a:rPr lang="de-DE" sz="5400" b="1" i="1" dirty="0" smtClean="0">
                <a:solidFill>
                  <a:srgbClr val="003399"/>
                </a:solidFill>
              </a:rPr>
              <a:t>gedacht</a:t>
            </a:r>
            <a:endParaRPr lang="ru-RU" sz="5400" b="1" i="1" dirty="0" smtClean="0">
              <a:solidFill>
                <a:srgbClr val="003399"/>
              </a:solidFill>
            </a:endParaRPr>
          </a:p>
        </p:txBody>
      </p:sp>
      <p:sp>
        <p:nvSpPr>
          <p:cNvPr id="11" name="Объект 2">
            <a:hlinkClick r:id="" action="ppaction://noaction">
              <a:snd r:embed="rId4" name="Finden – fand – gefunden.wav"/>
            </a:hlinkClick>
          </p:cNvPr>
          <p:cNvSpPr txBox="1">
            <a:spLocks/>
          </p:cNvSpPr>
          <p:nvPr/>
        </p:nvSpPr>
        <p:spPr bwMode="auto">
          <a:xfrm>
            <a:off x="0" y="1988840"/>
            <a:ext cx="121920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finden — fand —</a:t>
            </a:r>
            <a:r>
              <a:rPr lang="ru-RU" sz="5400" dirty="0" smtClean="0"/>
              <a:t> </a:t>
            </a:r>
            <a:r>
              <a:rPr lang="de-DE" sz="5400" b="1" i="1" dirty="0" smtClean="0">
                <a:solidFill>
                  <a:srgbClr val="003399"/>
                </a:solidFill>
              </a:rPr>
              <a:t>gefunden</a:t>
            </a:r>
            <a:endParaRPr lang="ru-RU" sz="5400" b="1" i="1" dirty="0" smtClean="0">
              <a:solidFill>
                <a:srgbClr val="003399"/>
              </a:solidFill>
            </a:endParaRPr>
          </a:p>
        </p:txBody>
      </p:sp>
      <p:sp>
        <p:nvSpPr>
          <p:cNvPr id="13" name="Объект 2">
            <a:hlinkClick r:id="" action="ppaction://noaction">
              <a:snd r:embed="rId5" name="stattfinden — fand ... statt.wav"/>
            </a:hlinkClick>
          </p:cNvPr>
          <p:cNvSpPr txBox="1">
            <a:spLocks/>
          </p:cNvSpPr>
          <p:nvPr/>
        </p:nvSpPr>
        <p:spPr bwMode="auto">
          <a:xfrm>
            <a:off x="0" y="3000372"/>
            <a:ext cx="121920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4800" b="1" i="1" dirty="0" smtClean="0">
                <a:solidFill>
                  <a:srgbClr val="003399"/>
                </a:solidFill>
              </a:rPr>
              <a:t>stattfinden — fand statt —</a:t>
            </a:r>
            <a:r>
              <a:rPr lang="ru-RU" sz="4800" b="1" i="1" dirty="0" smtClean="0">
                <a:solidFill>
                  <a:srgbClr val="003399"/>
                </a:solidFill>
              </a:rPr>
              <a:t> </a:t>
            </a:r>
            <a:r>
              <a:rPr lang="de-DE" sz="4800" b="1" i="1" dirty="0" smtClean="0">
                <a:solidFill>
                  <a:srgbClr val="003399"/>
                </a:solidFill>
              </a:rPr>
              <a:t>stattgefunden</a:t>
            </a:r>
            <a:endParaRPr lang="ru-RU" sz="4800" b="1" i="1" dirty="0" smtClean="0">
              <a:solidFill>
                <a:srgbClr val="003399"/>
              </a:solidFill>
            </a:endParaRPr>
          </a:p>
        </p:txBody>
      </p:sp>
      <p:sp>
        <p:nvSpPr>
          <p:cNvPr id="16" name="Объект 2">
            <a:hlinkClick r:id="" action="ppaction://noaction">
              <a:snd r:embed="rId6" name="einladen — lud ein.wav"/>
            </a:hlinkClick>
          </p:cNvPr>
          <p:cNvSpPr txBox="1">
            <a:spLocks/>
          </p:cNvSpPr>
          <p:nvPr/>
        </p:nvSpPr>
        <p:spPr bwMode="auto">
          <a:xfrm>
            <a:off x="0" y="3933056"/>
            <a:ext cx="121920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einladen — lud ein —</a:t>
            </a:r>
            <a:r>
              <a:rPr lang="ru-RU" sz="5400" b="1" i="1" dirty="0" smtClean="0">
                <a:solidFill>
                  <a:srgbClr val="003399"/>
                </a:solidFill>
              </a:rPr>
              <a:t> </a:t>
            </a:r>
            <a:r>
              <a:rPr lang="de-DE" sz="5400" b="1" i="1" dirty="0" smtClean="0">
                <a:solidFill>
                  <a:srgbClr val="003399"/>
                </a:solidFill>
              </a:rPr>
              <a:t>eingeladen</a:t>
            </a:r>
            <a:endParaRPr lang="ru-RU" sz="5400" b="1" i="1" dirty="0" smtClean="0">
              <a:solidFill>
                <a:srgbClr val="003399"/>
              </a:solidFill>
            </a:endParaRPr>
          </a:p>
        </p:txBody>
      </p:sp>
      <p:sp>
        <p:nvSpPr>
          <p:cNvPr id="17" name="Объект 2">
            <a:hlinkClick r:id="" action="ppaction://noaction">
              <a:snd r:embed="rId7" name="erfahren — erfuhr.wav"/>
            </a:hlinkClick>
          </p:cNvPr>
          <p:cNvSpPr txBox="1">
            <a:spLocks/>
          </p:cNvSpPr>
          <p:nvPr/>
        </p:nvSpPr>
        <p:spPr bwMode="auto">
          <a:xfrm>
            <a:off x="0" y="4941168"/>
            <a:ext cx="12192000" cy="8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erfahren — erfuhr —</a:t>
            </a:r>
            <a:r>
              <a:rPr lang="ru-RU" sz="5400" dirty="0" smtClean="0"/>
              <a:t> </a:t>
            </a:r>
            <a:r>
              <a:rPr lang="de-DE" sz="5400" b="1" i="1" dirty="0" smtClean="0">
                <a:solidFill>
                  <a:srgbClr val="003399"/>
                </a:solidFill>
              </a:rPr>
              <a:t>erfahren</a:t>
            </a:r>
            <a:endParaRPr lang="ru-RU" sz="5400" b="1" i="1" dirty="0" smtClean="0">
              <a:solidFill>
                <a:srgbClr val="003399"/>
              </a:solidFill>
            </a:endParaRPr>
          </a:p>
        </p:txBody>
      </p:sp>
      <p:sp>
        <p:nvSpPr>
          <p:cNvPr id="18" name="Объект 2">
            <a:hlinkClick r:id="" action="ppaction://noaction">
              <a:snd r:embed="rId8" name="Treffen – traf – getroffen.wav"/>
            </a:hlinkClick>
          </p:cNvPr>
          <p:cNvSpPr txBox="1">
            <a:spLocks/>
          </p:cNvSpPr>
          <p:nvPr/>
        </p:nvSpPr>
        <p:spPr bwMode="auto">
          <a:xfrm>
            <a:off x="0" y="5878739"/>
            <a:ext cx="12192000" cy="97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treffen — traf —</a:t>
            </a:r>
            <a:r>
              <a:rPr lang="ru-RU" sz="5400" dirty="0" smtClean="0"/>
              <a:t> </a:t>
            </a:r>
            <a:r>
              <a:rPr lang="de-DE" sz="5400" b="1" i="1" dirty="0" smtClean="0">
                <a:solidFill>
                  <a:srgbClr val="003399"/>
                </a:solidFill>
              </a:rPr>
              <a:t>getroffen</a:t>
            </a:r>
            <a:endParaRPr lang="ru-RU" sz="5400" b="1" i="1" dirty="0" smtClean="0">
              <a:solidFill>
                <a:srgbClr val="003399"/>
              </a:solidFill>
            </a:endParaRPr>
          </a:p>
        </p:txBody>
      </p:sp>
      <p:sp>
        <p:nvSpPr>
          <p:cNvPr id="12" name="Объект 2">
            <a:hlinkClick r:id="" action="ppaction://noaction">
              <a:snd r:embed="rId3" name="Wissen – wusste – gewusst.wav"/>
            </a:hlinkClick>
          </p:cNvPr>
          <p:cNvSpPr txBox="1">
            <a:spLocks/>
          </p:cNvSpPr>
          <p:nvPr/>
        </p:nvSpPr>
        <p:spPr bwMode="auto">
          <a:xfrm>
            <a:off x="0" y="980728"/>
            <a:ext cx="12192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wissen — wusste —</a:t>
            </a:r>
            <a:r>
              <a:rPr lang="ru-RU" sz="5400" dirty="0" smtClean="0"/>
              <a:t> </a:t>
            </a:r>
            <a:r>
              <a:rPr lang="de-DE" sz="5400" b="1" i="1" dirty="0" smtClean="0">
                <a:solidFill>
                  <a:srgbClr val="003399"/>
                </a:solidFill>
              </a:rPr>
              <a:t>gewusst</a:t>
            </a:r>
            <a:endParaRPr lang="ru-RU" sz="5400" b="1" i="1" dirty="0" smtClean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nken – dachte – gedac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ssen – wusste – gewus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inden – fand – gefund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attfinden — fand ... sta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inladen — lud e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rfahren — erfuh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reffen – traf – getroff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6" grpId="0"/>
      <p:bldP spid="17" grpId="0"/>
      <p:bldP spid="18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/>
          </p:cNvSpPr>
          <p:nvPr/>
        </p:nvSpPr>
        <p:spPr bwMode="auto">
          <a:xfrm>
            <a:off x="0" y="0"/>
            <a:ext cx="4238612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FF0000"/>
                </a:solidFill>
              </a:rPr>
              <a:t>denken —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4459515" y="0"/>
            <a:ext cx="7732485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dachte —</a:t>
            </a:r>
            <a:r>
              <a:rPr lang="ru-RU" sz="5400" dirty="0" smtClean="0"/>
              <a:t> </a:t>
            </a:r>
            <a:r>
              <a:rPr lang="de-DE" sz="5400" b="1" i="1" dirty="0" smtClean="0">
                <a:solidFill>
                  <a:srgbClr val="003399"/>
                </a:solidFill>
              </a:rPr>
              <a:t>gedacht</a:t>
            </a:r>
            <a:endParaRPr lang="ru-RU" sz="5400" b="1" dirty="0">
              <a:ln w="1905"/>
              <a:solidFill>
                <a:srgbClr val="00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Стрелка вправо 20">
            <a:hlinkClick r:id="" action="ppaction://hlinkshowjump?jump=nextslide"/>
          </p:cNvPr>
          <p:cNvSpPr/>
          <p:nvPr/>
        </p:nvSpPr>
        <p:spPr>
          <a:xfrm>
            <a:off x="11197662" y="0"/>
            <a:ext cx="994338" cy="509290"/>
          </a:xfrm>
          <a:prstGeom prst="rightArrow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 bwMode="auto">
          <a:xfrm>
            <a:off x="0" y="1052735"/>
            <a:ext cx="437065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FF0000"/>
                </a:solidFill>
              </a:rPr>
              <a:t>wissen —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 bwMode="auto">
          <a:xfrm>
            <a:off x="4452926" y="1124744"/>
            <a:ext cx="773907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wusste —</a:t>
            </a:r>
            <a:r>
              <a:rPr lang="ru-RU" sz="5400" dirty="0" smtClean="0"/>
              <a:t> </a:t>
            </a:r>
            <a:r>
              <a:rPr lang="de-DE" sz="5400" b="1" i="1" dirty="0" smtClean="0">
                <a:solidFill>
                  <a:srgbClr val="003399"/>
                </a:solidFill>
              </a:rPr>
              <a:t>gewusst</a:t>
            </a:r>
            <a:endParaRPr lang="ru-RU" sz="5400" b="1" dirty="0">
              <a:ln w="1905"/>
              <a:solidFill>
                <a:srgbClr val="00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Объект 2"/>
          <p:cNvSpPr txBox="1">
            <a:spLocks/>
          </p:cNvSpPr>
          <p:nvPr/>
        </p:nvSpPr>
        <p:spPr bwMode="auto">
          <a:xfrm>
            <a:off x="0" y="2060847"/>
            <a:ext cx="422664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FF0000"/>
                </a:solidFill>
              </a:rPr>
              <a:t>finden —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 bwMode="auto">
          <a:xfrm>
            <a:off x="0" y="2997521"/>
            <a:ext cx="429922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4400" b="1" i="1" dirty="0" smtClean="0">
                <a:solidFill>
                  <a:srgbClr val="FF0000"/>
                </a:solidFill>
              </a:rPr>
              <a:t>stattfinden —</a:t>
            </a:r>
            <a:endParaRPr lang="ru-RU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 bwMode="auto">
          <a:xfrm>
            <a:off x="0" y="4005063"/>
            <a:ext cx="429922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FF0000"/>
                </a:solidFill>
              </a:rPr>
              <a:t>einladen —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7" name="Объект 2"/>
          <p:cNvSpPr txBox="1">
            <a:spLocks/>
          </p:cNvSpPr>
          <p:nvPr/>
        </p:nvSpPr>
        <p:spPr bwMode="auto">
          <a:xfrm>
            <a:off x="0" y="5012605"/>
            <a:ext cx="422778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FF0000"/>
                </a:solidFill>
              </a:rPr>
              <a:t>erfahren —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8" name="Объект 2"/>
          <p:cNvSpPr txBox="1">
            <a:spLocks/>
          </p:cNvSpPr>
          <p:nvPr/>
        </p:nvSpPr>
        <p:spPr bwMode="auto">
          <a:xfrm>
            <a:off x="0" y="5878739"/>
            <a:ext cx="4299790" cy="97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FF0000"/>
                </a:solidFill>
              </a:rPr>
              <a:t>treffen —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9" name="Объект 2"/>
          <p:cNvSpPr txBox="1">
            <a:spLocks/>
          </p:cNvSpPr>
          <p:nvPr/>
        </p:nvSpPr>
        <p:spPr bwMode="auto">
          <a:xfrm>
            <a:off x="4365635" y="2060848"/>
            <a:ext cx="782636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fand —</a:t>
            </a:r>
            <a:r>
              <a:rPr lang="ru-RU" sz="5400" dirty="0" smtClean="0"/>
              <a:t> </a:t>
            </a:r>
            <a:r>
              <a:rPr lang="de-DE" sz="5400" b="1" i="1" dirty="0" smtClean="0">
                <a:solidFill>
                  <a:srgbClr val="003399"/>
                </a:solidFill>
              </a:rPr>
              <a:t>gefunden</a:t>
            </a:r>
            <a:endParaRPr lang="ru-RU" sz="5400" b="1" dirty="0">
              <a:ln w="1905"/>
              <a:solidFill>
                <a:srgbClr val="00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" name="Объект 2"/>
          <p:cNvSpPr txBox="1">
            <a:spLocks/>
          </p:cNvSpPr>
          <p:nvPr/>
        </p:nvSpPr>
        <p:spPr bwMode="auto">
          <a:xfrm>
            <a:off x="4532113" y="3068960"/>
            <a:ext cx="765988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4400" b="1" i="1" dirty="0" smtClean="0">
                <a:solidFill>
                  <a:srgbClr val="003399"/>
                </a:solidFill>
              </a:rPr>
              <a:t>fand statt —</a:t>
            </a:r>
            <a:r>
              <a:rPr lang="ru-RU" sz="4400" b="1" i="1" dirty="0" smtClean="0">
                <a:solidFill>
                  <a:srgbClr val="003399"/>
                </a:solidFill>
              </a:rPr>
              <a:t> </a:t>
            </a:r>
            <a:r>
              <a:rPr lang="de-DE" sz="4400" b="1" i="1" dirty="0" smtClean="0">
                <a:solidFill>
                  <a:srgbClr val="003399"/>
                </a:solidFill>
              </a:rPr>
              <a:t>stattgefunden</a:t>
            </a:r>
            <a:endParaRPr lang="ru-RU" sz="4400" b="1" dirty="0">
              <a:ln w="1905"/>
              <a:solidFill>
                <a:srgbClr val="00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1" name="Объект 2"/>
          <p:cNvSpPr txBox="1">
            <a:spLocks/>
          </p:cNvSpPr>
          <p:nvPr/>
        </p:nvSpPr>
        <p:spPr bwMode="auto">
          <a:xfrm>
            <a:off x="4505375" y="4005064"/>
            <a:ext cx="768662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lud ein —</a:t>
            </a:r>
            <a:r>
              <a:rPr lang="ru-RU" sz="5400" b="1" i="1" dirty="0" smtClean="0">
                <a:solidFill>
                  <a:srgbClr val="003399"/>
                </a:solidFill>
              </a:rPr>
              <a:t> </a:t>
            </a:r>
            <a:r>
              <a:rPr lang="de-DE" sz="5400" b="1" i="1" dirty="0" smtClean="0">
                <a:solidFill>
                  <a:srgbClr val="003399"/>
                </a:solidFill>
              </a:rPr>
              <a:t>eingeladen</a:t>
            </a:r>
            <a:endParaRPr lang="ru-RU" sz="5400" b="1" dirty="0">
              <a:ln w="1905"/>
              <a:solidFill>
                <a:srgbClr val="00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2" name="Объект 2"/>
          <p:cNvSpPr txBox="1">
            <a:spLocks/>
          </p:cNvSpPr>
          <p:nvPr/>
        </p:nvSpPr>
        <p:spPr bwMode="auto">
          <a:xfrm>
            <a:off x="4506445" y="4941168"/>
            <a:ext cx="768555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erfuhr —</a:t>
            </a:r>
            <a:r>
              <a:rPr lang="ru-RU" sz="5400" dirty="0" smtClean="0"/>
              <a:t> </a:t>
            </a:r>
            <a:r>
              <a:rPr lang="de-DE" sz="5400" b="1" i="1" dirty="0" smtClean="0">
                <a:solidFill>
                  <a:srgbClr val="003399"/>
                </a:solidFill>
              </a:rPr>
              <a:t>erfahren</a:t>
            </a:r>
            <a:endParaRPr lang="ru-RU" sz="6000" b="1" dirty="0">
              <a:ln w="1905"/>
              <a:solidFill>
                <a:srgbClr val="00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3" name="Объект 2"/>
          <p:cNvSpPr txBox="1">
            <a:spLocks/>
          </p:cNvSpPr>
          <p:nvPr/>
        </p:nvSpPr>
        <p:spPr bwMode="auto">
          <a:xfrm>
            <a:off x="4532460" y="5857868"/>
            <a:ext cx="765954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traf —</a:t>
            </a:r>
            <a:r>
              <a:rPr lang="ru-RU" sz="5400" dirty="0" smtClean="0"/>
              <a:t> </a:t>
            </a:r>
            <a:r>
              <a:rPr lang="de-DE" sz="5400" b="1" i="1" dirty="0" smtClean="0">
                <a:solidFill>
                  <a:srgbClr val="003399"/>
                </a:solidFill>
              </a:rPr>
              <a:t>getroffen</a:t>
            </a:r>
            <a:endParaRPr lang="ru-RU" sz="5400" b="1" dirty="0">
              <a:ln w="1905"/>
              <a:solidFill>
                <a:srgbClr val="00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nken – dachte – gedac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ssen – wusste – gewus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inden – fand – gefund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attfinden — fand ... sta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inladen — lud e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rfahren — erfuh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reffen – traf – getroff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думать</a:t>
            </a: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0" y="764704"/>
            <a:ext cx="12192000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6000" b="1" i="1" dirty="0" smtClean="0">
                <a:solidFill>
                  <a:srgbClr val="003399"/>
                </a:solidFill>
              </a:rPr>
              <a:t>denken — dachte —</a:t>
            </a:r>
            <a:r>
              <a:rPr lang="ru-RU" sz="6000" dirty="0" smtClean="0"/>
              <a:t> </a:t>
            </a:r>
            <a:r>
              <a:rPr lang="de-DE" sz="6000" b="1" i="1" dirty="0" smtClean="0">
                <a:solidFill>
                  <a:srgbClr val="003399"/>
                </a:solidFill>
              </a:rPr>
              <a:t>gedacht</a:t>
            </a:r>
            <a:endParaRPr lang="ru-RU" sz="6000" b="1" i="1" dirty="0" smtClean="0">
              <a:solidFill>
                <a:srgbClr val="003399"/>
              </a:solidFill>
            </a:endParaRPr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11197662" y="0"/>
            <a:ext cx="994338" cy="509290"/>
          </a:xfrm>
          <a:prstGeom prst="rightArrow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556792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знать</a:t>
            </a:r>
          </a:p>
        </p:txBody>
      </p:sp>
      <p:sp>
        <p:nvSpPr>
          <p:cNvPr id="16" name="Объект 2"/>
          <p:cNvSpPr txBox="1">
            <a:spLocks/>
          </p:cNvSpPr>
          <p:nvPr/>
        </p:nvSpPr>
        <p:spPr bwMode="auto">
          <a:xfrm>
            <a:off x="0" y="2492896"/>
            <a:ext cx="12192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6000" b="1" i="1" dirty="0" smtClean="0">
                <a:solidFill>
                  <a:srgbClr val="003399"/>
                </a:solidFill>
              </a:rPr>
              <a:t>wissen — wusste —</a:t>
            </a:r>
            <a:r>
              <a:rPr lang="ru-RU" sz="6000" dirty="0" smtClean="0"/>
              <a:t> </a:t>
            </a:r>
            <a:r>
              <a:rPr lang="de-DE" sz="6000" b="1" i="1" dirty="0" smtClean="0">
                <a:solidFill>
                  <a:srgbClr val="003399"/>
                </a:solidFill>
              </a:rPr>
              <a:t>gewusst</a:t>
            </a:r>
            <a:endParaRPr lang="ru-RU" sz="6000" b="1" i="1" dirty="0" smtClean="0">
              <a:solidFill>
                <a:srgbClr val="003399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3284984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находить</a:t>
            </a:r>
          </a:p>
        </p:txBody>
      </p:sp>
      <p:sp>
        <p:nvSpPr>
          <p:cNvPr id="18" name="Объект 2"/>
          <p:cNvSpPr txBox="1">
            <a:spLocks/>
          </p:cNvSpPr>
          <p:nvPr/>
        </p:nvSpPr>
        <p:spPr bwMode="auto">
          <a:xfrm>
            <a:off x="0" y="4221088"/>
            <a:ext cx="121920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6000" b="1" i="1" dirty="0" smtClean="0">
                <a:solidFill>
                  <a:srgbClr val="003399"/>
                </a:solidFill>
              </a:rPr>
              <a:t>finden — fand —</a:t>
            </a:r>
            <a:r>
              <a:rPr lang="ru-RU" sz="6000" dirty="0" smtClean="0"/>
              <a:t> </a:t>
            </a:r>
            <a:r>
              <a:rPr lang="de-DE" sz="6000" b="1" i="1" dirty="0" smtClean="0">
                <a:solidFill>
                  <a:srgbClr val="003399"/>
                </a:solidFill>
              </a:rPr>
              <a:t>gefunden</a:t>
            </a:r>
            <a:endParaRPr lang="ru-RU" sz="6000" b="1" i="1" dirty="0" smtClean="0">
              <a:solidFill>
                <a:srgbClr val="003399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5013176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состояться, проходить</a:t>
            </a: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 bwMode="auto">
          <a:xfrm>
            <a:off x="0" y="5877272"/>
            <a:ext cx="12192000" cy="98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4800" b="1" i="1" dirty="0" smtClean="0">
                <a:solidFill>
                  <a:srgbClr val="003399"/>
                </a:solidFill>
              </a:rPr>
              <a:t>stattfinden — fand statt —</a:t>
            </a:r>
            <a:r>
              <a:rPr lang="ru-RU" sz="4800" b="1" i="1" dirty="0" smtClean="0">
                <a:solidFill>
                  <a:srgbClr val="003399"/>
                </a:solidFill>
              </a:rPr>
              <a:t> </a:t>
            </a:r>
            <a:r>
              <a:rPr lang="de-DE" sz="4800" b="1" i="1" dirty="0" smtClean="0">
                <a:solidFill>
                  <a:srgbClr val="003399"/>
                </a:solidFill>
              </a:rPr>
              <a:t>stattgefunden</a:t>
            </a:r>
            <a:endParaRPr lang="ru-RU" sz="4800" b="1" i="1" dirty="0" smtClean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nken – dachte – gedac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ssen – wusste – gewuss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inden – fand – gefund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attfinden — fand ... stat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24000" y="1"/>
            <a:ext cx="91440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приглашать</a:t>
            </a: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0" y="1052737"/>
            <a:ext cx="12192000" cy="123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6000" b="1" i="1" dirty="0" smtClean="0">
                <a:solidFill>
                  <a:srgbClr val="003399"/>
                </a:solidFill>
              </a:rPr>
              <a:t>einladen — lud ein —</a:t>
            </a:r>
            <a:r>
              <a:rPr lang="ru-RU" sz="6000" b="1" i="1" dirty="0" smtClean="0">
                <a:solidFill>
                  <a:srgbClr val="003399"/>
                </a:solidFill>
              </a:rPr>
              <a:t> </a:t>
            </a:r>
            <a:r>
              <a:rPr lang="de-DE" sz="6000" b="1" i="1" dirty="0" smtClean="0">
                <a:solidFill>
                  <a:srgbClr val="003399"/>
                </a:solidFill>
              </a:rPr>
              <a:t>eingeladen</a:t>
            </a:r>
            <a:endParaRPr lang="ru-RU" sz="6000" b="1" i="1" dirty="0" smtClean="0">
              <a:solidFill>
                <a:srgbClr val="00339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0" y="2304257"/>
            <a:ext cx="91440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узнавать</a:t>
            </a: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0" y="3356993"/>
            <a:ext cx="12192000" cy="133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6000" b="1" i="1" dirty="0" smtClean="0">
                <a:solidFill>
                  <a:srgbClr val="003399"/>
                </a:solidFill>
              </a:rPr>
              <a:t>erfahren — erfuhr —</a:t>
            </a:r>
            <a:r>
              <a:rPr lang="ru-RU" sz="6000" dirty="0" smtClean="0"/>
              <a:t> </a:t>
            </a:r>
            <a:r>
              <a:rPr lang="de-DE" sz="6000" b="1" i="1" dirty="0" smtClean="0">
                <a:solidFill>
                  <a:srgbClr val="003399"/>
                </a:solidFill>
              </a:rPr>
              <a:t>erfahren</a:t>
            </a:r>
            <a:endParaRPr lang="ru-RU" sz="6000" b="1" i="1" dirty="0" smtClean="0">
              <a:solidFill>
                <a:srgbClr val="003399"/>
              </a:solidFill>
            </a:endParaRPr>
          </a:p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ru-RU" sz="6000" b="1" dirty="0">
              <a:ln w="1905"/>
              <a:solidFill>
                <a:srgbClr val="00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0" y="4468838"/>
            <a:ext cx="91440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встречать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0" y="5521574"/>
            <a:ext cx="12192000" cy="133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6000" b="1" i="1" dirty="0" smtClean="0">
                <a:solidFill>
                  <a:srgbClr val="003399"/>
                </a:solidFill>
              </a:rPr>
              <a:t>treffen — traf —</a:t>
            </a:r>
            <a:r>
              <a:rPr lang="ru-RU" sz="6000" dirty="0" smtClean="0"/>
              <a:t> </a:t>
            </a:r>
            <a:r>
              <a:rPr lang="de-DE" sz="6000" b="1" i="1" dirty="0" smtClean="0">
                <a:solidFill>
                  <a:srgbClr val="003399"/>
                </a:solidFill>
              </a:rPr>
              <a:t>getroffen</a:t>
            </a:r>
            <a:endParaRPr lang="ru-RU" sz="6000" b="1" i="1" dirty="0" smtClean="0">
              <a:solidFill>
                <a:srgbClr val="003399"/>
              </a:solidFill>
            </a:endParaRPr>
          </a:p>
        </p:txBody>
      </p:sp>
      <p:sp>
        <p:nvSpPr>
          <p:cNvPr id="8" name="Умножение 7">
            <a:hlinkClick r:id="" action="ppaction://hlinkshowjump?jump=endshow"/>
          </p:cNvPr>
          <p:cNvSpPr/>
          <p:nvPr/>
        </p:nvSpPr>
        <p:spPr>
          <a:xfrm>
            <a:off x="11255896" y="6021288"/>
            <a:ext cx="936104" cy="836712"/>
          </a:xfrm>
          <a:prstGeom prst="mathMultiply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11197662" y="0"/>
            <a:ext cx="994338" cy="509290"/>
          </a:xfrm>
          <a:prstGeom prst="rightArrow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inladen — lud e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rfahren — erfuh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effen – traf – getroff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>
            <a:hlinkClick r:id="" action="ppaction://noaction">
              <a:snd r:embed="rId2" name="Gehen – ging – ist gegangen.wav"/>
            </a:hlinkClick>
          </p:cNvPr>
          <p:cNvSpPr txBox="1">
            <a:spLocks/>
          </p:cNvSpPr>
          <p:nvPr/>
        </p:nvSpPr>
        <p:spPr bwMode="auto">
          <a:xfrm>
            <a:off x="0" y="0"/>
            <a:ext cx="12192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gehen — ging — gegangen</a:t>
            </a:r>
            <a:endParaRPr lang="ru-RU" sz="5400" b="1" i="1" dirty="0">
              <a:solidFill>
                <a:srgbClr val="003399"/>
              </a:solidFill>
            </a:endParaRPr>
          </a:p>
        </p:txBody>
      </p:sp>
      <p:sp>
        <p:nvSpPr>
          <p:cNvPr id="11" name="Объект 2">
            <a:hlinkClick r:id="" action="ppaction://noaction">
              <a:snd r:embed="rId4" name="Stehen – stand – gestanden.wav"/>
            </a:hlinkClick>
          </p:cNvPr>
          <p:cNvSpPr txBox="1">
            <a:spLocks/>
          </p:cNvSpPr>
          <p:nvPr/>
        </p:nvSpPr>
        <p:spPr bwMode="auto">
          <a:xfrm>
            <a:off x="0" y="1988840"/>
            <a:ext cx="121920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stehen — stand — gestanden</a:t>
            </a:r>
            <a:endParaRPr lang="ru-RU" sz="5400" b="1" i="1" dirty="0">
              <a:solidFill>
                <a:srgbClr val="003399"/>
              </a:solidFill>
            </a:endParaRPr>
          </a:p>
        </p:txBody>
      </p:sp>
      <p:sp>
        <p:nvSpPr>
          <p:cNvPr id="13" name="Объект 2">
            <a:hlinkClick r:id="" action="ppaction://noaction">
              <a:snd r:embed="rId5" name="aufstehen — stand auf — aufgestanden.wav"/>
            </a:hlinkClick>
          </p:cNvPr>
          <p:cNvSpPr txBox="1">
            <a:spLocks/>
          </p:cNvSpPr>
          <p:nvPr/>
        </p:nvSpPr>
        <p:spPr bwMode="auto">
          <a:xfrm>
            <a:off x="0" y="3000372"/>
            <a:ext cx="121920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4800" b="1" i="1" dirty="0" smtClean="0">
                <a:solidFill>
                  <a:srgbClr val="003399"/>
                </a:solidFill>
              </a:rPr>
              <a:t>aufstehen — stand auf —</a:t>
            </a:r>
            <a:r>
              <a:rPr lang="ru-RU" sz="4800" b="1" i="1" dirty="0" smtClean="0">
                <a:solidFill>
                  <a:srgbClr val="003399"/>
                </a:solidFill>
              </a:rPr>
              <a:t> </a:t>
            </a:r>
            <a:r>
              <a:rPr lang="de-DE" sz="4800" b="1" i="1" dirty="0" smtClean="0">
                <a:solidFill>
                  <a:srgbClr val="003399"/>
                </a:solidFill>
              </a:rPr>
              <a:t>aufgestanden</a:t>
            </a:r>
            <a:endParaRPr lang="ru-RU" sz="4800" b="1" i="1" dirty="0">
              <a:solidFill>
                <a:srgbClr val="003399"/>
              </a:solidFill>
            </a:endParaRPr>
          </a:p>
        </p:txBody>
      </p:sp>
      <p:sp>
        <p:nvSpPr>
          <p:cNvPr id="16" name="Объект 2">
            <a:hlinkClick r:id="" action="ppaction://noaction">
              <a:snd r:embed="rId6" name="Helfen – half – geholfen.wav"/>
            </a:hlinkClick>
          </p:cNvPr>
          <p:cNvSpPr txBox="1">
            <a:spLocks/>
          </p:cNvSpPr>
          <p:nvPr/>
        </p:nvSpPr>
        <p:spPr bwMode="auto">
          <a:xfrm>
            <a:off x="0" y="3933056"/>
            <a:ext cx="121920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helfen — half — geholfen</a:t>
            </a:r>
            <a:endParaRPr lang="ru-RU" sz="5400" b="1" i="1" dirty="0">
              <a:solidFill>
                <a:srgbClr val="003399"/>
              </a:solidFill>
            </a:endParaRPr>
          </a:p>
        </p:txBody>
      </p:sp>
      <p:sp>
        <p:nvSpPr>
          <p:cNvPr id="17" name="Объект 2">
            <a:hlinkClick r:id="" action="ppaction://noaction">
              <a:snd r:embed="rId7" name="Sitzen – saß – gesessen.wav"/>
            </a:hlinkClick>
          </p:cNvPr>
          <p:cNvSpPr txBox="1">
            <a:spLocks/>
          </p:cNvSpPr>
          <p:nvPr/>
        </p:nvSpPr>
        <p:spPr bwMode="auto">
          <a:xfrm>
            <a:off x="0" y="4941168"/>
            <a:ext cx="12192000" cy="8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sitzen — saß — gesessen</a:t>
            </a:r>
            <a:endParaRPr lang="ru-RU" sz="5400" b="1" i="1" dirty="0">
              <a:solidFill>
                <a:srgbClr val="003399"/>
              </a:solidFill>
            </a:endParaRPr>
          </a:p>
        </p:txBody>
      </p:sp>
      <p:sp>
        <p:nvSpPr>
          <p:cNvPr id="18" name="Объект 2">
            <a:hlinkClick r:id="" action="ppaction://noaction">
              <a:snd r:embed="rId8" name="Essen – aß – gegessen.wav"/>
            </a:hlinkClick>
          </p:cNvPr>
          <p:cNvSpPr txBox="1">
            <a:spLocks/>
          </p:cNvSpPr>
          <p:nvPr/>
        </p:nvSpPr>
        <p:spPr bwMode="auto">
          <a:xfrm>
            <a:off x="0" y="5878739"/>
            <a:ext cx="12192000" cy="97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essen — aß — gegessen</a:t>
            </a:r>
            <a:endParaRPr lang="ru-RU" sz="5400" b="1" i="1" dirty="0">
              <a:solidFill>
                <a:srgbClr val="003399"/>
              </a:solidFill>
            </a:endParaRPr>
          </a:p>
        </p:txBody>
      </p:sp>
      <p:sp>
        <p:nvSpPr>
          <p:cNvPr id="12" name="Объект 2">
            <a:hlinkClick r:id="" action="ppaction://noaction">
              <a:snd r:embed="rId3" name="Kommen – kam – ist gekommen.wav"/>
            </a:hlinkClick>
          </p:cNvPr>
          <p:cNvSpPr txBox="1">
            <a:spLocks/>
          </p:cNvSpPr>
          <p:nvPr/>
        </p:nvSpPr>
        <p:spPr bwMode="auto">
          <a:xfrm>
            <a:off x="0" y="980728"/>
            <a:ext cx="12192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kommen — kam — gekommen</a:t>
            </a:r>
            <a:endParaRPr lang="ru-RU" sz="5400" b="1" i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ehen – ging – ist gegang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ommen – kam – ist gekomm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ehen – stand – gestand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ufstehen — stand auf — aufgestand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elfen – half – geholf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itzen – saß – gesess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ssen – aß – gegess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6" grpId="0"/>
      <p:bldP spid="17" grpId="0"/>
      <p:bldP spid="18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/>
          </p:cNvSpPr>
          <p:nvPr/>
        </p:nvSpPr>
        <p:spPr bwMode="auto">
          <a:xfrm>
            <a:off x="0" y="0"/>
            <a:ext cx="4238612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FF0000"/>
                </a:solidFill>
              </a:rPr>
              <a:t>gehen —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4459515" y="0"/>
            <a:ext cx="7732485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ging —</a:t>
            </a:r>
            <a:r>
              <a:rPr lang="ru-RU" sz="5400" b="1" i="1" dirty="0" smtClean="0">
                <a:solidFill>
                  <a:srgbClr val="003399"/>
                </a:solidFill>
              </a:rPr>
              <a:t> </a:t>
            </a:r>
            <a:r>
              <a:rPr lang="de-DE" sz="5400" b="1" i="1" dirty="0" smtClean="0">
                <a:solidFill>
                  <a:srgbClr val="003399"/>
                </a:solidFill>
              </a:rPr>
              <a:t>gegangen</a:t>
            </a:r>
            <a:endParaRPr lang="ru-RU" sz="5400" b="1" dirty="0">
              <a:ln w="1905"/>
              <a:solidFill>
                <a:srgbClr val="00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Стрелка вправо 20">
            <a:hlinkClick r:id="" action="ppaction://hlinkshowjump?jump=nextslide"/>
          </p:cNvPr>
          <p:cNvSpPr/>
          <p:nvPr/>
        </p:nvSpPr>
        <p:spPr>
          <a:xfrm>
            <a:off x="11197662" y="0"/>
            <a:ext cx="994338" cy="509290"/>
          </a:xfrm>
          <a:prstGeom prst="rightArrow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 bwMode="auto">
          <a:xfrm>
            <a:off x="0" y="1052735"/>
            <a:ext cx="437065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FF0000"/>
                </a:solidFill>
              </a:rPr>
              <a:t>kommen —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 bwMode="auto">
          <a:xfrm>
            <a:off x="4452926" y="1124744"/>
            <a:ext cx="773907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kam — gekommen</a:t>
            </a:r>
            <a:endParaRPr lang="ru-RU" sz="5400" b="1" dirty="0">
              <a:ln w="1905"/>
              <a:solidFill>
                <a:srgbClr val="00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Объект 2"/>
          <p:cNvSpPr txBox="1">
            <a:spLocks/>
          </p:cNvSpPr>
          <p:nvPr/>
        </p:nvSpPr>
        <p:spPr bwMode="auto">
          <a:xfrm>
            <a:off x="0" y="2060847"/>
            <a:ext cx="422664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FF0000"/>
                </a:solidFill>
              </a:rPr>
              <a:t>stehen —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 bwMode="auto">
          <a:xfrm>
            <a:off x="0" y="2997521"/>
            <a:ext cx="429922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4400" b="1" i="1" dirty="0" smtClean="0">
                <a:solidFill>
                  <a:srgbClr val="FF0000"/>
                </a:solidFill>
              </a:rPr>
              <a:t>aufstehen —</a:t>
            </a:r>
            <a:endParaRPr lang="ru-RU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 bwMode="auto">
          <a:xfrm>
            <a:off x="0" y="4005063"/>
            <a:ext cx="429922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FF0000"/>
                </a:solidFill>
              </a:rPr>
              <a:t>helfen —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7" name="Объект 2"/>
          <p:cNvSpPr txBox="1">
            <a:spLocks/>
          </p:cNvSpPr>
          <p:nvPr/>
        </p:nvSpPr>
        <p:spPr bwMode="auto">
          <a:xfrm>
            <a:off x="0" y="5012605"/>
            <a:ext cx="422778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FF0000"/>
                </a:solidFill>
              </a:rPr>
              <a:t>sitzen —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8" name="Объект 2"/>
          <p:cNvSpPr txBox="1">
            <a:spLocks/>
          </p:cNvSpPr>
          <p:nvPr/>
        </p:nvSpPr>
        <p:spPr bwMode="auto">
          <a:xfrm>
            <a:off x="0" y="5878739"/>
            <a:ext cx="4299790" cy="97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FF0000"/>
                </a:solidFill>
              </a:rPr>
              <a:t>essen —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9" name="Объект 2"/>
          <p:cNvSpPr txBox="1">
            <a:spLocks/>
          </p:cNvSpPr>
          <p:nvPr/>
        </p:nvSpPr>
        <p:spPr bwMode="auto">
          <a:xfrm>
            <a:off x="4365635" y="2060848"/>
            <a:ext cx="782636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stand — gestanden</a:t>
            </a:r>
            <a:endParaRPr lang="ru-RU" sz="5400" b="1" dirty="0">
              <a:ln w="1905"/>
              <a:solidFill>
                <a:srgbClr val="00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" name="Объект 2"/>
          <p:cNvSpPr txBox="1">
            <a:spLocks/>
          </p:cNvSpPr>
          <p:nvPr/>
        </p:nvSpPr>
        <p:spPr bwMode="auto">
          <a:xfrm>
            <a:off x="4532113" y="3068960"/>
            <a:ext cx="765988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4400" b="1" i="1" dirty="0" smtClean="0">
                <a:solidFill>
                  <a:srgbClr val="003399"/>
                </a:solidFill>
              </a:rPr>
              <a:t>stand auf —</a:t>
            </a:r>
            <a:r>
              <a:rPr lang="ru-RU" sz="4400" b="1" i="1" dirty="0" smtClean="0">
                <a:solidFill>
                  <a:srgbClr val="003399"/>
                </a:solidFill>
              </a:rPr>
              <a:t> </a:t>
            </a:r>
            <a:r>
              <a:rPr lang="de-DE" sz="4400" b="1" i="1" dirty="0" smtClean="0">
                <a:solidFill>
                  <a:srgbClr val="003399"/>
                </a:solidFill>
              </a:rPr>
              <a:t>aufgestanden</a:t>
            </a:r>
            <a:endParaRPr lang="ru-RU" sz="4400" b="1" dirty="0">
              <a:ln w="1905"/>
              <a:solidFill>
                <a:srgbClr val="00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1" name="Объект 2"/>
          <p:cNvSpPr txBox="1">
            <a:spLocks/>
          </p:cNvSpPr>
          <p:nvPr/>
        </p:nvSpPr>
        <p:spPr bwMode="auto">
          <a:xfrm>
            <a:off x="4505375" y="4005064"/>
            <a:ext cx="768662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half — geholfen</a:t>
            </a:r>
            <a:endParaRPr lang="ru-RU" sz="5400" b="1" dirty="0">
              <a:ln w="1905"/>
              <a:solidFill>
                <a:srgbClr val="00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2" name="Объект 2"/>
          <p:cNvSpPr txBox="1">
            <a:spLocks/>
          </p:cNvSpPr>
          <p:nvPr/>
        </p:nvSpPr>
        <p:spPr bwMode="auto">
          <a:xfrm>
            <a:off x="4506445" y="4941168"/>
            <a:ext cx="768555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saß — gesessen</a:t>
            </a:r>
            <a:endParaRPr lang="ru-RU" sz="6000" b="1" dirty="0">
              <a:ln w="1905"/>
              <a:solidFill>
                <a:srgbClr val="00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3" name="Объект 2"/>
          <p:cNvSpPr txBox="1">
            <a:spLocks/>
          </p:cNvSpPr>
          <p:nvPr/>
        </p:nvSpPr>
        <p:spPr bwMode="auto">
          <a:xfrm>
            <a:off x="4532460" y="5857868"/>
            <a:ext cx="765954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aß — gegessen</a:t>
            </a:r>
            <a:endParaRPr lang="ru-RU" sz="5400" b="1" dirty="0">
              <a:ln w="1905"/>
              <a:solidFill>
                <a:srgbClr val="00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ehen – ging – ist gegang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ommen – kam – ist gekomm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ehen – stand – gestand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ufstehen — stand auf — aufgestand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elfen – half – geholf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itzen – saß – gesess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ssen – aß – gegess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идти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0" y="764704"/>
            <a:ext cx="12192000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6000" b="1" i="1" dirty="0" smtClean="0">
                <a:solidFill>
                  <a:srgbClr val="003399"/>
                </a:solidFill>
              </a:rPr>
              <a:t>gehen — ging —</a:t>
            </a:r>
            <a:r>
              <a:rPr lang="ru-RU" sz="6000" b="1" i="1" dirty="0" smtClean="0">
                <a:solidFill>
                  <a:srgbClr val="003399"/>
                </a:solidFill>
              </a:rPr>
              <a:t> </a:t>
            </a:r>
            <a:r>
              <a:rPr lang="de-DE" sz="6000" b="1" i="1" dirty="0" smtClean="0">
                <a:solidFill>
                  <a:srgbClr val="003399"/>
                </a:solidFill>
              </a:rPr>
              <a:t>gegangen</a:t>
            </a:r>
            <a:endParaRPr lang="ru-RU" sz="6000" b="1" i="1" dirty="0">
              <a:solidFill>
                <a:srgbClr val="003399"/>
              </a:solidFill>
            </a:endParaRPr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11197662" y="0"/>
            <a:ext cx="994338" cy="509290"/>
          </a:xfrm>
          <a:prstGeom prst="rightArrow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556792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приходить</a:t>
            </a: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 bwMode="auto">
          <a:xfrm>
            <a:off x="0" y="2492896"/>
            <a:ext cx="12192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6000" b="1" i="1" dirty="0" smtClean="0">
                <a:solidFill>
                  <a:srgbClr val="003399"/>
                </a:solidFill>
              </a:rPr>
              <a:t>kommen — kam —</a:t>
            </a:r>
            <a:r>
              <a:rPr lang="ru-RU" sz="6000" b="1" i="1" dirty="0" smtClean="0">
                <a:solidFill>
                  <a:srgbClr val="003399"/>
                </a:solidFill>
              </a:rPr>
              <a:t> </a:t>
            </a:r>
            <a:r>
              <a:rPr lang="de-DE" sz="6000" b="1" i="1" dirty="0" smtClean="0">
                <a:solidFill>
                  <a:srgbClr val="003399"/>
                </a:solidFill>
              </a:rPr>
              <a:t>gekommen</a:t>
            </a:r>
            <a:endParaRPr lang="ru-RU" sz="6000" b="1" i="1" dirty="0">
              <a:solidFill>
                <a:srgbClr val="003399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3284984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стоять</a:t>
            </a: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 bwMode="auto">
          <a:xfrm>
            <a:off x="0" y="4221088"/>
            <a:ext cx="121920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6000" b="1" i="1" dirty="0" smtClean="0">
                <a:solidFill>
                  <a:srgbClr val="003399"/>
                </a:solidFill>
              </a:rPr>
              <a:t>stehen — stand — gestanden</a:t>
            </a:r>
            <a:endParaRPr lang="ru-RU" sz="6000" b="1" i="1" dirty="0">
              <a:solidFill>
                <a:srgbClr val="003399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5013176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вставать</a:t>
            </a: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 bwMode="auto">
          <a:xfrm>
            <a:off x="0" y="5877272"/>
            <a:ext cx="12192000" cy="98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4800" b="1" i="1" dirty="0" smtClean="0">
                <a:solidFill>
                  <a:srgbClr val="003399"/>
                </a:solidFill>
              </a:rPr>
              <a:t>aufstehen — stand auf —</a:t>
            </a:r>
            <a:r>
              <a:rPr lang="ru-RU" sz="4800" b="1" i="1" dirty="0" smtClean="0">
                <a:solidFill>
                  <a:srgbClr val="003399"/>
                </a:solidFill>
              </a:rPr>
              <a:t> </a:t>
            </a:r>
            <a:r>
              <a:rPr lang="de-DE" sz="4800" b="1" i="1" dirty="0" smtClean="0">
                <a:solidFill>
                  <a:srgbClr val="003399"/>
                </a:solidFill>
              </a:rPr>
              <a:t>aufgestanden</a:t>
            </a:r>
            <a:endParaRPr lang="ru-RU" sz="4800" b="1" i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ehen – ging – ist gegang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ommen – kam – ist gekomm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tehen – stand – gestand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ufstehen — stand auf — aufgestand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24000" y="1"/>
            <a:ext cx="91440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помогать</a:t>
            </a: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0" y="1052737"/>
            <a:ext cx="12192000" cy="123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6000" b="1" i="1" dirty="0" smtClean="0">
                <a:solidFill>
                  <a:srgbClr val="003399"/>
                </a:solidFill>
              </a:rPr>
              <a:t>helfen — half — geholfen</a:t>
            </a:r>
            <a:endParaRPr lang="ru-RU" sz="6000" b="1" i="1" dirty="0">
              <a:solidFill>
                <a:srgbClr val="00339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0" y="2304257"/>
            <a:ext cx="91440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сидеть</a:t>
            </a: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0" y="3356993"/>
            <a:ext cx="12192000" cy="133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6000" b="1" i="1" dirty="0" smtClean="0">
                <a:solidFill>
                  <a:srgbClr val="003399"/>
                </a:solidFill>
              </a:rPr>
              <a:t>sitzen — saß — gesessen</a:t>
            </a:r>
            <a:endParaRPr lang="ru-RU" sz="6000" b="1" i="1" dirty="0" smtClean="0">
              <a:solidFill>
                <a:srgbClr val="003399"/>
              </a:solidFill>
            </a:endParaRPr>
          </a:p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endParaRPr lang="ru-RU" sz="6000" b="1" dirty="0">
              <a:ln w="1905"/>
              <a:solidFill>
                <a:srgbClr val="00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0" y="4468838"/>
            <a:ext cx="91440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есть, кушать</a:t>
            </a: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0" y="5521574"/>
            <a:ext cx="12192000" cy="133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6000" b="1" i="1" dirty="0" smtClean="0">
                <a:solidFill>
                  <a:srgbClr val="003399"/>
                </a:solidFill>
              </a:rPr>
              <a:t>essen — aß — gegessen</a:t>
            </a:r>
            <a:endParaRPr lang="ru-RU" sz="6000" b="1" dirty="0">
              <a:ln w="1905"/>
              <a:solidFill>
                <a:srgbClr val="00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11197662" y="0"/>
            <a:ext cx="994338" cy="509290"/>
          </a:xfrm>
          <a:prstGeom prst="rightArrow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elfen – half – geholf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itzen – saß – gesess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ssen – aß – gegess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>
            <a:hlinkClick r:id="" action="ppaction://noaction">
              <a:snd r:embed="rId2" name="Schreiben – schrieb – geschrieben.wav"/>
            </a:hlinkClick>
          </p:cNvPr>
          <p:cNvSpPr txBox="1">
            <a:spLocks/>
          </p:cNvSpPr>
          <p:nvPr/>
        </p:nvSpPr>
        <p:spPr bwMode="auto">
          <a:xfrm>
            <a:off x="0" y="0"/>
            <a:ext cx="12192000" cy="87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schreiben — schrieb —</a:t>
            </a:r>
            <a:r>
              <a:rPr lang="ru-RU" sz="5400" b="1" i="1" dirty="0" smtClean="0">
                <a:solidFill>
                  <a:srgbClr val="003399"/>
                </a:solidFill>
              </a:rPr>
              <a:t> </a:t>
            </a:r>
            <a:r>
              <a:rPr lang="de-DE" sz="5400" b="1" i="1" dirty="0" smtClean="0">
                <a:solidFill>
                  <a:srgbClr val="003399"/>
                </a:solidFill>
              </a:rPr>
              <a:t>geschrieben</a:t>
            </a:r>
            <a:endParaRPr lang="ru-RU" sz="5400" b="1" i="1" dirty="0">
              <a:solidFill>
                <a:srgbClr val="003399"/>
              </a:solidFill>
            </a:endParaRPr>
          </a:p>
        </p:txBody>
      </p:sp>
      <p:sp>
        <p:nvSpPr>
          <p:cNvPr id="11" name="Объект 2">
            <a:hlinkClick r:id="" action="ppaction://noaction">
              <a:snd r:embed="rId3" name="Sprechen – sprach – gesprochen.wav"/>
            </a:hlinkClick>
          </p:cNvPr>
          <p:cNvSpPr txBox="1">
            <a:spLocks/>
          </p:cNvSpPr>
          <p:nvPr/>
        </p:nvSpPr>
        <p:spPr bwMode="auto">
          <a:xfrm>
            <a:off x="0" y="928670"/>
            <a:ext cx="12192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sprechen — sprach —</a:t>
            </a:r>
            <a:r>
              <a:rPr lang="ru-RU" sz="5400" b="1" i="1" dirty="0" smtClean="0">
                <a:solidFill>
                  <a:srgbClr val="003399"/>
                </a:solidFill>
              </a:rPr>
              <a:t> </a:t>
            </a:r>
            <a:r>
              <a:rPr lang="de-DE" sz="5400" b="1" i="1" dirty="0" smtClean="0">
                <a:solidFill>
                  <a:srgbClr val="003399"/>
                </a:solidFill>
              </a:rPr>
              <a:t>gesprochen</a:t>
            </a:r>
            <a:endParaRPr lang="ru-RU" sz="5400" b="1" i="1" dirty="0">
              <a:solidFill>
                <a:srgbClr val="003399"/>
              </a:solidFill>
            </a:endParaRPr>
          </a:p>
        </p:txBody>
      </p:sp>
      <p:sp>
        <p:nvSpPr>
          <p:cNvPr id="13" name="Объект 2">
            <a:hlinkClick r:id="" action="ppaction://noaction">
              <a:snd r:embed="rId4" name="Lesen – las – gelesen.wav"/>
            </a:hlinkClick>
          </p:cNvPr>
          <p:cNvSpPr txBox="1">
            <a:spLocks/>
          </p:cNvSpPr>
          <p:nvPr/>
        </p:nvSpPr>
        <p:spPr bwMode="auto">
          <a:xfrm>
            <a:off x="0" y="1857364"/>
            <a:ext cx="121920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lesen — las — gelesen</a:t>
            </a:r>
            <a:endParaRPr lang="ru-RU" sz="5400" b="1" i="1" dirty="0">
              <a:solidFill>
                <a:srgbClr val="003399"/>
              </a:solidFill>
            </a:endParaRPr>
          </a:p>
        </p:txBody>
      </p:sp>
      <p:sp>
        <p:nvSpPr>
          <p:cNvPr id="8" name="Объект 2">
            <a:hlinkClick r:id="" action="ppaction://noaction">
              <a:snd r:embed="rId6" name="Liegen – lag – gelegen.wav"/>
            </a:hlinkClick>
          </p:cNvPr>
          <p:cNvSpPr txBox="1">
            <a:spLocks/>
          </p:cNvSpPr>
          <p:nvPr/>
        </p:nvSpPr>
        <p:spPr bwMode="auto">
          <a:xfrm>
            <a:off x="0" y="3857628"/>
            <a:ext cx="12192000" cy="87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liegen — lag — gelegen</a:t>
            </a:r>
            <a:endParaRPr lang="ru-RU" sz="5400" b="1" i="1" dirty="0">
              <a:solidFill>
                <a:srgbClr val="003399"/>
              </a:solidFill>
            </a:endParaRPr>
          </a:p>
        </p:txBody>
      </p:sp>
      <p:sp>
        <p:nvSpPr>
          <p:cNvPr id="14" name="Объект 2">
            <a:hlinkClick r:id="" action="ppaction://noaction">
              <a:snd r:embed="rId7" name="Geben – gab – gegeben.wav"/>
            </a:hlinkClick>
          </p:cNvPr>
          <p:cNvSpPr txBox="1">
            <a:spLocks/>
          </p:cNvSpPr>
          <p:nvPr/>
        </p:nvSpPr>
        <p:spPr bwMode="auto">
          <a:xfrm>
            <a:off x="0" y="4643446"/>
            <a:ext cx="12192000" cy="7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geben — gab — gegeben</a:t>
            </a:r>
            <a:endParaRPr lang="ru-RU" sz="5400" b="1" i="1" dirty="0" smtClean="0">
              <a:solidFill>
                <a:srgbClr val="003399"/>
              </a:solidFill>
            </a:endParaRPr>
          </a:p>
        </p:txBody>
      </p:sp>
      <p:sp>
        <p:nvSpPr>
          <p:cNvPr id="15" name="Объект 2">
            <a:hlinkClick r:id="" action="ppaction://noaction">
              <a:snd r:embed="rId8" name="Nehmen – nahm – genommen.wav"/>
            </a:hlinkClick>
          </p:cNvPr>
          <p:cNvSpPr txBox="1">
            <a:spLocks/>
          </p:cNvSpPr>
          <p:nvPr/>
        </p:nvSpPr>
        <p:spPr bwMode="auto">
          <a:xfrm>
            <a:off x="0" y="5572140"/>
            <a:ext cx="12192000" cy="90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nehmen — nahm — genommen</a:t>
            </a:r>
            <a:endParaRPr lang="ru-RU" sz="5400" b="1" i="1" dirty="0">
              <a:solidFill>
                <a:srgbClr val="003399"/>
              </a:solidFill>
            </a:endParaRPr>
          </a:p>
        </p:txBody>
      </p:sp>
      <p:sp>
        <p:nvSpPr>
          <p:cNvPr id="10" name="Объект 2">
            <a:hlinkClick r:id="" action="ppaction://noaction">
              <a:snd r:embed="rId5" name="Sehen – sah – gesehen.wav"/>
            </a:hlinkClick>
          </p:cNvPr>
          <p:cNvSpPr txBox="1">
            <a:spLocks/>
          </p:cNvSpPr>
          <p:nvPr/>
        </p:nvSpPr>
        <p:spPr bwMode="auto">
          <a:xfrm>
            <a:off x="0" y="2928934"/>
            <a:ext cx="121920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sehen — sah — gesehen</a:t>
            </a:r>
            <a:endParaRPr lang="ru-RU" sz="5400" b="1" i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hreiben – schrieb – geschrieb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rechen – sprach – gesproc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esen – las – geles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ehen – sah – gese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iegen – lag – geleg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Geben – gab – gegeb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Nehmen – nahm – genomm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8" grpId="0"/>
      <p:bldP spid="14" grpId="0"/>
      <p:bldP spid="15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/>
          </p:cNvSpPr>
          <p:nvPr/>
        </p:nvSpPr>
        <p:spPr bwMode="auto">
          <a:xfrm>
            <a:off x="0" y="0"/>
            <a:ext cx="4452926" cy="87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FF0000"/>
                </a:solidFill>
              </a:rPr>
              <a:t>schreiben —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0" y="857249"/>
            <a:ext cx="43100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FF0000"/>
                </a:solidFill>
              </a:rPr>
              <a:t>sprechen —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0" y="1714488"/>
            <a:ext cx="445292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FF0000"/>
                </a:solidFill>
              </a:rPr>
              <a:t>lesen</a:t>
            </a:r>
            <a:r>
              <a:rPr lang="en-US" sz="5400" b="1" i="1" dirty="0" smtClean="0">
                <a:solidFill>
                  <a:srgbClr val="FF0000"/>
                </a:solidFill>
              </a:rPr>
              <a:t> </a:t>
            </a:r>
            <a:r>
              <a:rPr lang="en-US" sz="5400" b="1" i="1" dirty="0">
                <a:solidFill>
                  <a:srgbClr val="FF0000"/>
                </a:solidFill>
              </a:rPr>
              <a:t>– 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4452926" y="0"/>
            <a:ext cx="7739074" cy="733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schrieb </a:t>
            </a:r>
            <a:r>
              <a:rPr lang="ru-RU" sz="5400" b="1" i="1" dirty="0" smtClean="0">
                <a:solidFill>
                  <a:srgbClr val="003399"/>
                </a:solidFill>
              </a:rPr>
              <a:t>- </a:t>
            </a:r>
            <a:r>
              <a:rPr lang="de-DE" sz="5400" b="1" i="1" dirty="0" smtClean="0">
                <a:solidFill>
                  <a:srgbClr val="003399"/>
                </a:solidFill>
              </a:rPr>
              <a:t>geschrieben</a:t>
            </a:r>
            <a:endParaRPr lang="ru-RU" sz="5400" b="1" dirty="0">
              <a:ln w="1905"/>
              <a:solidFill>
                <a:srgbClr val="00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Объект 2">
            <a:hlinkClick r:id="rId10" action="ppaction://hlinkfile">
              <a:snd r:embed="rId9" name="can2-.wav"/>
            </a:hlinkClick>
          </p:cNvPr>
          <p:cNvSpPr txBox="1">
            <a:spLocks/>
          </p:cNvSpPr>
          <p:nvPr/>
        </p:nvSpPr>
        <p:spPr bwMode="auto">
          <a:xfrm>
            <a:off x="4524364" y="857232"/>
            <a:ext cx="7667636" cy="8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sprach —</a:t>
            </a:r>
            <a:r>
              <a:rPr lang="ru-RU" sz="5400" b="1" i="1" dirty="0" smtClean="0">
                <a:solidFill>
                  <a:srgbClr val="003399"/>
                </a:solidFill>
              </a:rPr>
              <a:t> </a:t>
            </a:r>
            <a:r>
              <a:rPr lang="de-DE" sz="5400" b="1" i="1" dirty="0" smtClean="0">
                <a:solidFill>
                  <a:srgbClr val="003399"/>
                </a:solidFill>
              </a:rPr>
              <a:t>gesprochen</a:t>
            </a:r>
            <a:endParaRPr lang="ru-RU" sz="5400" b="1" dirty="0">
              <a:ln w="1905"/>
              <a:solidFill>
                <a:srgbClr val="00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 bwMode="auto">
          <a:xfrm>
            <a:off x="4595802" y="1714488"/>
            <a:ext cx="7596198" cy="97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las — gelesen</a:t>
            </a:r>
            <a:endParaRPr lang="ru-RU" sz="5400" b="1" dirty="0">
              <a:ln w="1905"/>
              <a:solidFill>
                <a:srgbClr val="00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 bwMode="auto">
          <a:xfrm>
            <a:off x="0" y="2643182"/>
            <a:ext cx="466724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FF0000"/>
                </a:solidFill>
              </a:rPr>
              <a:t>sehen —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 bwMode="auto">
          <a:xfrm>
            <a:off x="4595802" y="2643182"/>
            <a:ext cx="7596198" cy="97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sah — gesehen</a:t>
            </a:r>
            <a:endParaRPr lang="ru-RU" sz="5400" b="1" dirty="0">
              <a:ln w="1905"/>
              <a:solidFill>
                <a:srgbClr val="00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 bwMode="auto">
          <a:xfrm>
            <a:off x="0" y="3714752"/>
            <a:ext cx="4452926" cy="87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FF0000"/>
                </a:solidFill>
              </a:rPr>
              <a:t>liegen —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Объект 2"/>
          <p:cNvSpPr txBox="1">
            <a:spLocks/>
          </p:cNvSpPr>
          <p:nvPr/>
        </p:nvSpPr>
        <p:spPr bwMode="auto">
          <a:xfrm>
            <a:off x="0" y="4786322"/>
            <a:ext cx="4595802" cy="7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FF0000"/>
                </a:solidFill>
              </a:rPr>
              <a:t>geben —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 bwMode="auto">
          <a:xfrm>
            <a:off x="0" y="5643579"/>
            <a:ext cx="4595802" cy="90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FF0000"/>
                </a:solidFill>
              </a:rPr>
              <a:t>nehmen —</a:t>
            </a:r>
            <a:endParaRPr lang="ru-RU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 bwMode="auto">
          <a:xfrm>
            <a:off x="4595802" y="3786190"/>
            <a:ext cx="7596198" cy="1018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lag — gelegen</a:t>
            </a:r>
            <a:endParaRPr lang="ru-RU" sz="5400" b="1" dirty="0">
              <a:ln w="1905"/>
              <a:solidFill>
                <a:srgbClr val="00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7" name="Объект 2"/>
          <p:cNvSpPr txBox="1">
            <a:spLocks/>
          </p:cNvSpPr>
          <p:nvPr/>
        </p:nvSpPr>
        <p:spPr bwMode="auto">
          <a:xfrm>
            <a:off x="4595802" y="4643446"/>
            <a:ext cx="7596198" cy="9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gab — gegeben</a:t>
            </a:r>
            <a:endParaRPr lang="ru-RU" sz="5400" b="1" dirty="0">
              <a:ln w="1905"/>
              <a:solidFill>
                <a:srgbClr val="00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8" name="Объект 2"/>
          <p:cNvSpPr txBox="1">
            <a:spLocks/>
          </p:cNvSpPr>
          <p:nvPr/>
        </p:nvSpPr>
        <p:spPr bwMode="auto">
          <a:xfrm>
            <a:off x="4595802" y="5572140"/>
            <a:ext cx="7596198" cy="105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nahm — genommen</a:t>
            </a:r>
            <a:endParaRPr lang="ru-RU" sz="5400" b="1" dirty="0">
              <a:ln w="1905"/>
              <a:solidFill>
                <a:srgbClr val="00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Стрелка вправо 18">
            <a:hlinkClick r:id="" action="ppaction://hlinkshowjump?jump=nextslide"/>
          </p:cNvPr>
          <p:cNvSpPr/>
          <p:nvPr/>
        </p:nvSpPr>
        <p:spPr>
          <a:xfrm>
            <a:off x="11197662" y="0"/>
            <a:ext cx="994338" cy="509290"/>
          </a:xfrm>
          <a:prstGeom prst="rightArrow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hreiben – schrieb – geschrieb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rechen – sprach – gesproc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esen – las – geles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ehen – sah – gese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iegen – lag – geleg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Geben – gab – gegeb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Nehmen – nahm – genomm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24000" y="0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писать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0" y="857232"/>
            <a:ext cx="12192000" cy="733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schreiben — schrieb —</a:t>
            </a:r>
            <a:r>
              <a:rPr lang="ru-RU" sz="5400" b="1" i="1" dirty="0" smtClean="0">
                <a:solidFill>
                  <a:srgbClr val="003399"/>
                </a:solidFill>
              </a:rPr>
              <a:t> </a:t>
            </a:r>
            <a:r>
              <a:rPr lang="de-DE" sz="5400" b="1" i="1" dirty="0" smtClean="0">
                <a:solidFill>
                  <a:srgbClr val="003399"/>
                </a:solidFill>
              </a:rPr>
              <a:t>geschrieben</a:t>
            </a:r>
            <a:endParaRPr lang="ru-RU" sz="5400" b="1" i="1" dirty="0">
              <a:solidFill>
                <a:srgbClr val="00339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66844" y="1643050"/>
            <a:ext cx="9144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разговаривать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" name="Объект 2">
            <a:hlinkClick r:id="rId7" action="ppaction://hlinkfile">
              <a:snd r:embed="rId6" name="can2-.wav"/>
            </a:hlinkClick>
          </p:cNvPr>
          <p:cNvSpPr txBox="1">
            <a:spLocks/>
          </p:cNvSpPr>
          <p:nvPr/>
        </p:nvSpPr>
        <p:spPr bwMode="auto">
          <a:xfrm>
            <a:off x="0" y="2571744"/>
            <a:ext cx="12192000" cy="8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sprechen — sprach —</a:t>
            </a:r>
            <a:r>
              <a:rPr lang="ru-RU" sz="5400" b="1" i="1" dirty="0" smtClean="0">
                <a:solidFill>
                  <a:srgbClr val="003399"/>
                </a:solidFill>
              </a:rPr>
              <a:t> </a:t>
            </a:r>
            <a:r>
              <a:rPr lang="de-DE" sz="5400" b="1" i="1" dirty="0" smtClean="0">
                <a:solidFill>
                  <a:srgbClr val="003399"/>
                </a:solidFill>
              </a:rPr>
              <a:t>gesprochen</a:t>
            </a:r>
            <a:endParaRPr lang="ru-RU" sz="5400" b="1" i="1" dirty="0">
              <a:solidFill>
                <a:srgbClr val="00339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52530" y="3286124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читать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0" y="4214818"/>
            <a:ext cx="12192000" cy="97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lesen — las — gelesen</a:t>
            </a:r>
            <a:endParaRPr lang="ru-RU" sz="5400" b="1" i="1" dirty="0">
              <a:solidFill>
                <a:srgbClr val="00339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52530" y="4950045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видеть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0" y="5878739"/>
            <a:ext cx="12192000" cy="97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5400" b="1" i="1" dirty="0" smtClean="0">
                <a:solidFill>
                  <a:srgbClr val="003399"/>
                </a:solidFill>
              </a:rPr>
              <a:t>sehen — sah — gesehen</a:t>
            </a:r>
            <a:endParaRPr lang="ru-RU" sz="5400" b="1" i="1" dirty="0">
              <a:solidFill>
                <a:srgbClr val="003399"/>
              </a:solidFill>
            </a:endParaRPr>
          </a:p>
        </p:txBody>
      </p:sp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11197662" y="0"/>
            <a:ext cx="994338" cy="509290"/>
          </a:xfrm>
          <a:prstGeom prst="rightArrow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chreiben – schrieb – geschrieb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prechen – sprach – gesproc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esen – las – geles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ehen – sah – gese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24000" y="1"/>
            <a:ext cx="91440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лежать</a:t>
            </a: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0" y="1052737"/>
            <a:ext cx="12192000" cy="133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6000" b="1" i="1" dirty="0" smtClean="0">
                <a:solidFill>
                  <a:srgbClr val="003399"/>
                </a:solidFill>
              </a:rPr>
              <a:t>liegen — lag — gelegen</a:t>
            </a:r>
            <a:endParaRPr lang="ru-RU" sz="6000" b="1" i="1" dirty="0">
              <a:solidFill>
                <a:srgbClr val="00339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0" y="2304257"/>
            <a:ext cx="91440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давать</a:t>
            </a: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0" y="3356993"/>
            <a:ext cx="12192000" cy="1286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6000" b="1" i="1" dirty="0" smtClean="0">
                <a:solidFill>
                  <a:srgbClr val="003399"/>
                </a:solidFill>
              </a:rPr>
              <a:t>geben — gab — gegeben</a:t>
            </a:r>
            <a:endParaRPr lang="ru-RU" sz="6000" b="1" i="1" dirty="0" smtClean="0">
              <a:solidFill>
                <a:srgbClr val="00339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0" y="4468838"/>
            <a:ext cx="91440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брать</a:t>
            </a: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0" y="5521574"/>
            <a:ext cx="12192000" cy="133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6000" b="1" i="1" dirty="0" smtClean="0">
                <a:solidFill>
                  <a:srgbClr val="003399"/>
                </a:solidFill>
              </a:rPr>
              <a:t>nehmen — nahm — genommen</a:t>
            </a:r>
            <a:endParaRPr lang="ru-RU" sz="6000" b="1" i="1" dirty="0">
              <a:solidFill>
                <a:srgbClr val="003399"/>
              </a:solidFill>
            </a:endParaRPr>
          </a:p>
        </p:txBody>
      </p:sp>
      <p:sp>
        <p:nvSpPr>
          <p:cNvPr id="14" name="Стрелка вправо 13">
            <a:hlinkClick r:id="" action="ppaction://hlinkshowjump?jump=nextslide"/>
          </p:cNvPr>
          <p:cNvSpPr/>
          <p:nvPr/>
        </p:nvSpPr>
        <p:spPr>
          <a:xfrm>
            <a:off x="11197662" y="0"/>
            <a:ext cx="994338" cy="509290"/>
          </a:xfrm>
          <a:prstGeom prst="rightArrow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iegen – lag – geleg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eben – gab – gegeb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hmen – nahm – genomm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6161bf23964febf341e96f464fc16cc1b438f2"/>
  <p:tag name="ISPRING_RESOURCE_PATHS_HASH_2" val="4ca217b895cb78733ba75def1eb1832ff0131"/>
  <p:tag name="ISPRING_RESOURCE_PATHS_HASH_PRESENTER" val="658c37c76fe5d9b29b7fcd72ab43b6db5b9a3e5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2111</TotalTime>
  <Words>471</Words>
  <Application>Microsoft Office PowerPoint</Application>
  <PresentationFormat>Произвольный</PresentationFormat>
  <Paragraphs>143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Минулий неозначений час утворюється за допомогою закінчення – ed, яке додається до дієслів:</dc:title>
  <dc:creator>дом</dc:creator>
  <cp:lastModifiedBy>Admin</cp:lastModifiedBy>
  <cp:revision>343</cp:revision>
  <dcterms:created xsi:type="dcterms:W3CDTF">2013-02-14T20:45:30Z</dcterms:created>
  <dcterms:modified xsi:type="dcterms:W3CDTF">2022-05-10T10:38:41Z</dcterms:modified>
</cp:coreProperties>
</file>